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4.xml" ContentType="application/vnd.openxmlformats-officedocument.themeOverride+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6.xml" ContentType="application/vnd.openxmlformats-officedocument.themeOverride+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7.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3.xml" ContentType="application/vnd.openxmlformats-officedocument.drawingml.chartshapes+xml"/>
  <Override PartName="/ppt/notesSlides/notesSlide14.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5.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6.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5"/>
  </p:notesMasterIdLst>
  <p:handoutMasterIdLst>
    <p:handoutMasterId r:id="rId36"/>
  </p:handoutMasterIdLst>
  <p:sldIdLst>
    <p:sldId id="263" r:id="rId2"/>
    <p:sldId id="266" r:id="rId3"/>
    <p:sldId id="268" r:id="rId4"/>
    <p:sldId id="269" r:id="rId5"/>
    <p:sldId id="270" r:id="rId6"/>
    <p:sldId id="311" r:id="rId7"/>
    <p:sldId id="333" r:id="rId8"/>
    <p:sldId id="334" r:id="rId9"/>
    <p:sldId id="276" r:id="rId10"/>
    <p:sldId id="315" r:id="rId11"/>
    <p:sldId id="316" r:id="rId12"/>
    <p:sldId id="279" r:id="rId13"/>
    <p:sldId id="318" r:id="rId14"/>
    <p:sldId id="286" r:id="rId15"/>
    <p:sldId id="287" r:id="rId16"/>
    <p:sldId id="288" r:id="rId17"/>
    <p:sldId id="289" r:id="rId18"/>
    <p:sldId id="292" r:id="rId19"/>
    <p:sldId id="319" r:id="rId20"/>
    <p:sldId id="320" r:id="rId21"/>
    <p:sldId id="321" r:id="rId22"/>
    <p:sldId id="322" r:id="rId23"/>
    <p:sldId id="323" r:id="rId24"/>
    <p:sldId id="324" r:id="rId25"/>
    <p:sldId id="306" r:id="rId26"/>
    <p:sldId id="307" r:id="rId27"/>
    <p:sldId id="308" r:id="rId28"/>
    <p:sldId id="305" r:id="rId29"/>
    <p:sldId id="332" r:id="rId30"/>
    <p:sldId id="272" r:id="rId31"/>
    <p:sldId id="312" r:id="rId32"/>
    <p:sldId id="313" r:id="rId33"/>
    <p:sldId id="314" r:id="rId34"/>
  </p:sldIdLst>
  <p:sldSz cx="9144000" cy="5143500" type="screen16x9"/>
  <p:notesSz cx="6797675" cy="9926638"/>
  <p:defaultTextStyle>
    <a:defPPr>
      <a:defRPr lang="de-DE"/>
    </a:defPPr>
    <a:lvl1pPr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107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00"/>
    <a:srgbClr val="FFFF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Mittlere Formatvorlage 4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64"/>
    <p:restoredTop sz="94696"/>
  </p:normalViewPr>
  <p:slideViewPr>
    <p:cSldViewPr>
      <p:cViewPr varScale="1">
        <p:scale>
          <a:sx n="86" d="100"/>
          <a:sy n="86" d="100"/>
        </p:scale>
        <p:origin x="968" y="40"/>
      </p:cViewPr>
      <p:guideLst>
        <p:guide orient="horz" pos="1076"/>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server1\server\Projekt\Gallup\2020\23257%20RIV%20Immobilien%20Mehrthemenumfrage%202020\23257%20riv%20graph%202.%20tei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erver1\server\Projekt\Gallup\2020\23257%20RIV%20Immobilien%20Mehrthemenumfrage%202020\23257%20riv%20graph%202.%20tei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server1\server\Projekt\Gallup\2020\23257%20RIV%20Immobilien%20Mehrthemenumfrage%202020\23257%20riv%20graph.xlsx" TargetMode="Externa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server1\server\Projekt\Gallup\2020\23257%20RIV%20Immobilien%20Mehrthemenumfrage%202020\23257%20riv%20graph%202.%20teil.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2.xml"/><Relationship Id="rId4" Type="http://schemas.openxmlformats.org/officeDocument/2006/relationships/oleObject" Target="file:///\\server1\server\Projekt\Gallup\2020\23257%20RIV%20Immobilien%20Mehrthemenumfrage%202020\23257%20riv%20graph%202.%20teil.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server1\server\Projekt\Gallup\2020\23257%20RIV%20Immobilien%20Mehrthemenumfrage%202020\23257%20riv%20graph%202.%20teil.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server1\server\Projekt\Gallup\2020\23257%20RIV%20Immobilien%20Mehrthemenumfrage%202020\23257%20riv%20graph%202.%20teil.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server1\server\Projekt\Gallup\2020\23257%20RIV%20Immobilien%20Mehrthemenumfrage%202020\23257%20riv%20graph%202.%20teil.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server1\server\Projekt\Gallup\2020\23257%20RIV%20Immobilien%20Mehrthemenumfrage%202020\23257%20riv%20graph%202.%20teil.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server1\server\Projekt\Gallup\2020\23257%20RIV%20Immobilien%20Mehrthemenumfrage%202020\23257%20riv%20graph%202.%20teil.xlsx" TargetMode="Externa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server1\server\Projekt\Gallup\2020\23257%20RIV%20Immobilien%20Mehrthemenumfrage%202020\23257%20riv%20graph%202.%20teil.xlsx" TargetMode="Externa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Arbeitsblatt2.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Arbeitsblatt3.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Arbeitsblatt4.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Arbeitsblatt5.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Arbeitsblatt6.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3.xml"/></Relationships>
</file>

<file path=ppt/charts/_rels/chart19.xml.rels><?xml version="1.0" encoding="UTF-8" standalone="yes"?>
<Relationships xmlns="http://schemas.openxmlformats.org/package/2006/relationships"><Relationship Id="rId3" Type="http://schemas.openxmlformats.org/officeDocument/2006/relationships/oleObject" Target="file:///\\server1\Server\Projekt\Gallup\2020\23257%20RIV%20Immobilien%20Mehrthemenumfrage%202020\23257%20riv%20graph.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server1\Server\Projekt\Gallup\2020\23257%20RIV%20Immobilien%20Mehrthemenumfrage%202020\23257%20riv%20graph.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server1\Server\Projekt\Gallup\2020\23257%20RIV%20Immobilien%20Mehrthemenumfrage%202020\23257%20riv%20graph.xlsx" TargetMode="Externa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103700114408775"/>
          <c:y val="0.14273900818870272"/>
          <c:w val="0.75676468133790964"/>
          <c:h val="0.85516052456952862"/>
        </c:manualLayout>
      </c:layout>
      <c:barChart>
        <c:barDir val="bar"/>
        <c:grouping val="percentStacked"/>
        <c:varyColors val="0"/>
        <c:ser>
          <c:idx val="0"/>
          <c:order val="0"/>
          <c:tx>
            <c:strRef>
              <c:f>'daten riv'!$A$91</c:f>
              <c:strCache>
                <c:ptCount val="1"/>
                <c:pt idx="0">
                  <c:v>sehr zufrieden</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B143-4743-ABBB-E8C0889517DC}"/>
              </c:ext>
            </c:extLst>
          </c:dPt>
          <c:dPt>
            <c:idx val="2"/>
            <c:invertIfNegative val="0"/>
            <c:bubble3D val="0"/>
            <c:spPr>
              <a:solidFill>
                <a:srgbClr val="FFFF00"/>
              </a:solidFill>
              <a:ln>
                <a:noFill/>
              </a:ln>
              <a:effectLst/>
            </c:spPr>
            <c:extLst>
              <c:ext xmlns:c16="http://schemas.microsoft.com/office/drawing/2014/chart" uri="{C3380CC4-5D6E-409C-BE32-E72D297353CC}">
                <c16:uniqueId val="{00000003-B143-4743-ABBB-E8C0889517DC}"/>
              </c:ext>
            </c:extLst>
          </c:dPt>
          <c:dPt>
            <c:idx val="3"/>
            <c:invertIfNegative val="0"/>
            <c:bubble3D val="0"/>
            <c:spPr>
              <a:solidFill>
                <a:srgbClr val="FFFF00"/>
              </a:solidFill>
              <a:ln>
                <a:noFill/>
              </a:ln>
              <a:effectLst/>
            </c:spPr>
            <c:extLst>
              <c:ext xmlns:c16="http://schemas.microsoft.com/office/drawing/2014/chart" uri="{C3380CC4-5D6E-409C-BE32-E72D297353CC}">
                <c16:uniqueId val="{00000005-B143-4743-ABBB-E8C0889517DC}"/>
              </c:ext>
            </c:extLst>
          </c:dPt>
          <c:dPt>
            <c:idx val="4"/>
            <c:invertIfNegative val="0"/>
            <c:bubble3D val="0"/>
            <c:spPr>
              <a:solidFill>
                <a:srgbClr val="FFFF00"/>
              </a:solidFill>
              <a:ln>
                <a:noFill/>
              </a:ln>
              <a:effectLst/>
            </c:spPr>
            <c:extLst>
              <c:ext xmlns:c16="http://schemas.microsoft.com/office/drawing/2014/chart" uri="{C3380CC4-5D6E-409C-BE32-E72D297353CC}">
                <c16:uniqueId val="{00000007-B143-4743-ABBB-E8C0889517DC}"/>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riv'!$B$90:$H$90</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riv'!$B$91:$H$91</c:f>
              <c:numCache>
                <c:formatCode>General</c:formatCode>
                <c:ptCount val="7"/>
                <c:pt idx="0">
                  <c:v>49</c:v>
                </c:pt>
                <c:pt idx="1">
                  <c:v>48</c:v>
                </c:pt>
                <c:pt idx="2">
                  <c:v>50</c:v>
                </c:pt>
                <c:pt idx="3">
                  <c:v>43</c:v>
                </c:pt>
                <c:pt idx="4">
                  <c:v>44</c:v>
                </c:pt>
                <c:pt idx="5">
                  <c:v>48</c:v>
                </c:pt>
                <c:pt idx="6">
                  <c:v>57</c:v>
                </c:pt>
              </c:numCache>
            </c:numRef>
          </c:val>
          <c:extLst>
            <c:ext xmlns:c16="http://schemas.microsoft.com/office/drawing/2014/chart" uri="{C3380CC4-5D6E-409C-BE32-E72D297353CC}">
              <c16:uniqueId val="{00000008-B143-4743-ABBB-E8C0889517DC}"/>
            </c:ext>
          </c:extLst>
        </c:ser>
        <c:ser>
          <c:idx val="1"/>
          <c:order val="1"/>
          <c:tx>
            <c:strRef>
              <c:f>'daten riv'!$A$92</c:f>
              <c:strCache>
                <c:ptCount val="1"/>
                <c:pt idx="0">
                  <c:v>Note 2</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riv'!$B$90:$H$90</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riv'!$B$92:$H$92</c:f>
              <c:numCache>
                <c:formatCode>General</c:formatCode>
                <c:ptCount val="7"/>
                <c:pt idx="0">
                  <c:v>32</c:v>
                </c:pt>
                <c:pt idx="1">
                  <c:v>34</c:v>
                </c:pt>
                <c:pt idx="2">
                  <c:v>30</c:v>
                </c:pt>
                <c:pt idx="3">
                  <c:v>33</c:v>
                </c:pt>
                <c:pt idx="4">
                  <c:v>35</c:v>
                </c:pt>
                <c:pt idx="5">
                  <c:v>36</c:v>
                </c:pt>
                <c:pt idx="6">
                  <c:v>28</c:v>
                </c:pt>
              </c:numCache>
            </c:numRef>
          </c:val>
          <c:extLst>
            <c:ext xmlns:c16="http://schemas.microsoft.com/office/drawing/2014/chart" uri="{C3380CC4-5D6E-409C-BE32-E72D297353CC}">
              <c16:uniqueId val="{00000009-B143-4743-ABBB-E8C0889517DC}"/>
            </c:ext>
          </c:extLst>
        </c:ser>
        <c:ser>
          <c:idx val="2"/>
          <c:order val="2"/>
          <c:tx>
            <c:strRef>
              <c:f>'daten riv'!$A$93</c:f>
              <c:strCache>
                <c:ptCount val="1"/>
                <c:pt idx="0">
                  <c:v>Note 3</c:v>
                </c:pt>
              </c:strCache>
            </c:strRef>
          </c:tx>
          <c:spPr>
            <a:solidFill>
              <a:srgbClr val="FF99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riv'!$B$90:$H$90</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riv'!$B$93:$H$93</c:f>
              <c:numCache>
                <c:formatCode>General</c:formatCode>
                <c:ptCount val="7"/>
                <c:pt idx="0">
                  <c:v>13</c:v>
                </c:pt>
                <c:pt idx="1">
                  <c:v>13</c:v>
                </c:pt>
                <c:pt idx="2">
                  <c:v>14</c:v>
                </c:pt>
                <c:pt idx="3">
                  <c:v>19</c:v>
                </c:pt>
                <c:pt idx="4">
                  <c:v>15</c:v>
                </c:pt>
                <c:pt idx="5">
                  <c:v>8</c:v>
                </c:pt>
                <c:pt idx="6">
                  <c:v>12</c:v>
                </c:pt>
              </c:numCache>
            </c:numRef>
          </c:val>
          <c:extLst>
            <c:ext xmlns:c16="http://schemas.microsoft.com/office/drawing/2014/chart" uri="{C3380CC4-5D6E-409C-BE32-E72D297353CC}">
              <c16:uniqueId val="{0000000A-B143-4743-ABBB-E8C0889517DC}"/>
            </c:ext>
          </c:extLst>
        </c:ser>
        <c:ser>
          <c:idx val="3"/>
          <c:order val="3"/>
          <c:tx>
            <c:strRef>
              <c:f>'daten riv'!$A$94</c:f>
              <c:strCache>
                <c:ptCount val="1"/>
                <c:pt idx="0">
                  <c:v>Note 4</c:v>
                </c:pt>
              </c:strCache>
            </c:strRef>
          </c:tx>
          <c:spPr>
            <a:solidFill>
              <a:schemeClr val="accent3">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riv'!$B$90:$H$90</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riv'!$B$94:$H$94</c:f>
              <c:numCache>
                <c:formatCode>General</c:formatCode>
                <c:ptCount val="7"/>
                <c:pt idx="0">
                  <c:v>3</c:v>
                </c:pt>
                <c:pt idx="1">
                  <c:v>2</c:v>
                </c:pt>
                <c:pt idx="2">
                  <c:v>4</c:v>
                </c:pt>
                <c:pt idx="3">
                  <c:v>3</c:v>
                </c:pt>
                <c:pt idx="4">
                  <c:v>2</c:v>
                </c:pt>
                <c:pt idx="5">
                  <c:v>6</c:v>
                </c:pt>
                <c:pt idx="6">
                  <c:v>2</c:v>
                </c:pt>
              </c:numCache>
            </c:numRef>
          </c:val>
          <c:extLst>
            <c:ext xmlns:c16="http://schemas.microsoft.com/office/drawing/2014/chart" uri="{C3380CC4-5D6E-409C-BE32-E72D297353CC}">
              <c16:uniqueId val="{0000000B-B143-4743-ABBB-E8C0889517DC}"/>
            </c:ext>
          </c:extLst>
        </c:ser>
        <c:ser>
          <c:idx val="4"/>
          <c:order val="4"/>
          <c:tx>
            <c:strRef>
              <c:f>'daten riv'!$A$95</c:f>
              <c:strCache>
                <c:ptCount val="1"/>
                <c:pt idx="0">
                  <c:v>gar nicht zufrieden</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riv'!$B$90:$H$90</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riv'!$B$95:$H$95</c:f>
              <c:numCache>
                <c:formatCode>General</c:formatCode>
                <c:ptCount val="7"/>
                <c:pt idx="0">
                  <c:v>2</c:v>
                </c:pt>
                <c:pt idx="1">
                  <c:v>2</c:v>
                </c:pt>
                <c:pt idx="2">
                  <c:v>2</c:v>
                </c:pt>
                <c:pt idx="3">
                  <c:v>1</c:v>
                </c:pt>
                <c:pt idx="4">
                  <c:v>4</c:v>
                </c:pt>
                <c:pt idx="5">
                  <c:v>3</c:v>
                </c:pt>
                <c:pt idx="6">
                  <c:v>2</c:v>
                </c:pt>
              </c:numCache>
            </c:numRef>
          </c:val>
          <c:extLst>
            <c:ext xmlns:c16="http://schemas.microsoft.com/office/drawing/2014/chart" uri="{C3380CC4-5D6E-409C-BE32-E72D297353CC}">
              <c16:uniqueId val="{0000000C-B143-4743-ABBB-E8C0889517DC}"/>
            </c:ext>
          </c:extLst>
        </c:ser>
        <c:dLbls>
          <c:showLegendKey val="0"/>
          <c:showVal val="1"/>
          <c:showCatName val="0"/>
          <c:showSerName val="0"/>
          <c:showPercent val="0"/>
          <c:showBubbleSize val="0"/>
        </c:dLbls>
        <c:gapWidth val="100"/>
        <c:overlap val="100"/>
        <c:axId val="405483568"/>
        <c:axId val="405485136"/>
      </c:barChart>
      <c:catAx>
        <c:axId val="4054835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5136"/>
        <c:crosses val="autoZero"/>
        <c:auto val="1"/>
        <c:lblAlgn val="ctr"/>
        <c:lblOffset val="100"/>
        <c:noMultiLvlLbl val="0"/>
      </c:catAx>
      <c:valAx>
        <c:axId val="405485136"/>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3568"/>
        <c:crosses val="autoZero"/>
        <c:crossBetween val="between"/>
      </c:valAx>
      <c:spPr>
        <a:noFill/>
        <a:ln w="25400">
          <a:noFill/>
        </a:ln>
        <a:effectLst/>
      </c:spPr>
    </c:plotArea>
    <c:legend>
      <c:legendPos val="t"/>
      <c:layout>
        <c:manualLayout>
          <c:xMode val="edge"/>
          <c:yMode val="edge"/>
          <c:x val="0.25239889354839956"/>
          <c:y val="1.2718600953895072E-2"/>
          <c:w val="0.70848318139556421"/>
          <c:h val="2.9129435132214197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359228240153683"/>
          <c:y val="0.1496894860340546"/>
          <c:w val="0.74734067836505969"/>
          <c:h val="0.84821004672417688"/>
        </c:manualLayout>
      </c:layout>
      <c:barChart>
        <c:barDir val="bar"/>
        <c:grouping val="percentStacked"/>
        <c:varyColors val="0"/>
        <c:ser>
          <c:idx val="0"/>
          <c:order val="0"/>
          <c:tx>
            <c:strRef>
              <c:f>'daten riv'!$A$91</c:f>
              <c:strCache>
                <c:ptCount val="1"/>
                <c:pt idx="0">
                  <c:v>sehr zufrieden</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71AE-4C59-B15A-5CF7D79C5245}"/>
              </c:ext>
            </c:extLst>
          </c:dPt>
          <c:dPt>
            <c:idx val="2"/>
            <c:invertIfNegative val="0"/>
            <c:bubble3D val="0"/>
            <c:spPr>
              <a:solidFill>
                <a:srgbClr val="FFFF00"/>
              </a:solidFill>
              <a:ln>
                <a:noFill/>
              </a:ln>
              <a:effectLst/>
            </c:spPr>
            <c:extLst>
              <c:ext xmlns:c16="http://schemas.microsoft.com/office/drawing/2014/chart" uri="{C3380CC4-5D6E-409C-BE32-E72D297353CC}">
                <c16:uniqueId val="{00000003-71AE-4C59-B15A-5CF7D79C5245}"/>
              </c:ext>
            </c:extLst>
          </c:dPt>
          <c:dPt>
            <c:idx val="3"/>
            <c:invertIfNegative val="0"/>
            <c:bubble3D val="0"/>
            <c:spPr>
              <a:solidFill>
                <a:srgbClr val="FFFF00"/>
              </a:solidFill>
              <a:ln>
                <a:noFill/>
              </a:ln>
              <a:effectLst/>
            </c:spPr>
            <c:extLst>
              <c:ext xmlns:c16="http://schemas.microsoft.com/office/drawing/2014/chart" uri="{C3380CC4-5D6E-409C-BE32-E72D297353CC}">
                <c16:uniqueId val="{00000005-71AE-4C59-B15A-5CF7D79C5245}"/>
              </c:ext>
            </c:extLst>
          </c:dPt>
          <c:dPt>
            <c:idx val="4"/>
            <c:invertIfNegative val="0"/>
            <c:bubble3D val="0"/>
            <c:spPr>
              <a:solidFill>
                <a:srgbClr val="FFFF00"/>
              </a:solidFill>
              <a:ln>
                <a:noFill/>
              </a:ln>
              <a:effectLst/>
            </c:spPr>
            <c:extLst>
              <c:ext xmlns:c16="http://schemas.microsoft.com/office/drawing/2014/chart" uri="{C3380CC4-5D6E-409C-BE32-E72D297353CC}">
                <c16:uniqueId val="{00000007-71AE-4C59-B15A-5CF7D79C5245}"/>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riv'!$B$90,'daten riv'!$I$90:$O$90)</c:f>
              <c:strCache>
                <c:ptCount val="8"/>
                <c:pt idx="0">
                  <c:v>total, n=1000</c:v>
                </c:pt>
                <c:pt idx="1">
                  <c:v>bis 5.000 EW, n=394</c:v>
                </c:pt>
                <c:pt idx="2">
                  <c:v>bis 50.000 EW, n=263</c:v>
                </c:pt>
                <c:pt idx="3">
                  <c:v>über 50.000 EW, n=123</c:v>
                </c:pt>
                <c:pt idx="4">
                  <c:v>Wien, n=220</c:v>
                </c:pt>
                <c:pt idx="5">
                  <c:v>Eigentum, n=551</c:v>
                </c:pt>
                <c:pt idx="6">
                  <c:v>Gemeinde/Genossenschaft, n=237</c:v>
                </c:pt>
                <c:pt idx="7">
                  <c:v>private Miete, n=186</c:v>
                </c:pt>
              </c:strCache>
            </c:strRef>
          </c:cat>
          <c:val>
            <c:numRef>
              <c:f>('daten riv'!$B$91,'daten riv'!$I$91:$O$91)</c:f>
              <c:numCache>
                <c:formatCode>General</c:formatCode>
                <c:ptCount val="8"/>
                <c:pt idx="0">
                  <c:v>49</c:v>
                </c:pt>
                <c:pt idx="1">
                  <c:v>62</c:v>
                </c:pt>
                <c:pt idx="2">
                  <c:v>49</c:v>
                </c:pt>
                <c:pt idx="3">
                  <c:v>39</c:v>
                </c:pt>
                <c:pt idx="4">
                  <c:v>31</c:v>
                </c:pt>
                <c:pt idx="5">
                  <c:v>61</c:v>
                </c:pt>
                <c:pt idx="6">
                  <c:v>33</c:v>
                </c:pt>
                <c:pt idx="7">
                  <c:v>30</c:v>
                </c:pt>
              </c:numCache>
            </c:numRef>
          </c:val>
          <c:extLst>
            <c:ext xmlns:c16="http://schemas.microsoft.com/office/drawing/2014/chart" uri="{C3380CC4-5D6E-409C-BE32-E72D297353CC}">
              <c16:uniqueId val="{00000008-71AE-4C59-B15A-5CF7D79C5245}"/>
            </c:ext>
          </c:extLst>
        </c:ser>
        <c:ser>
          <c:idx val="1"/>
          <c:order val="1"/>
          <c:tx>
            <c:strRef>
              <c:f>'daten riv'!$A$92</c:f>
              <c:strCache>
                <c:ptCount val="1"/>
                <c:pt idx="0">
                  <c:v>Note 2</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riv'!$B$90,'daten riv'!$I$90:$O$90)</c:f>
              <c:strCache>
                <c:ptCount val="8"/>
                <c:pt idx="0">
                  <c:v>total, n=1000</c:v>
                </c:pt>
                <c:pt idx="1">
                  <c:v>bis 5.000 EW, n=394</c:v>
                </c:pt>
                <c:pt idx="2">
                  <c:v>bis 50.000 EW, n=263</c:v>
                </c:pt>
                <c:pt idx="3">
                  <c:v>über 50.000 EW, n=123</c:v>
                </c:pt>
                <c:pt idx="4">
                  <c:v>Wien, n=220</c:v>
                </c:pt>
                <c:pt idx="5">
                  <c:v>Eigentum, n=551</c:v>
                </c:pt>
                <c:pt idx="6">
                  <c:v>Gemeinde/Genossenschaft, n=237</c:v>
                </c:pt>
                <c:pt idx="7">
                  <c:v>private Miete, n=186</c:v>
                </c:pt>
              </c:strCache>
            </c:strRef>
          </c:cat>
          <c:val>
            <c:numRef>
              <c:f>('daten riv'!$B$92,'daten riv'!$I$92:$O$92)</c:f>
              <c:numCache>
                <c:formatCode>General</c:formatCode>
                <c:ptCount val="8"/>
                <c:pt idx="0">
                  <c:v>32</c:v>
                </c:pt>
                <c:pt idx="1">
                  <c:v>28</c:v>
                </c:pt>
                <c:pt idx="2">
                  <c:v>31</c:v>
                </c:pt>
                <c:pt idx="3">
                  <c:v>33</c:v>
                </c:pt>
                <c:pt idx="4">
                  <c:v>43</c:v>
                </c:pt>
                <c:pt idx="5">
                  <c:v>28</c:v>
                </c:pt>
                <c:pt idx="6">
                  <c:v>39</c:v>
                </c:pt>
                <c:pt idx="7">
                  <c:v>42</c:v>
                </c:pt>
              </c:numCache>
            </c:numRef>
          </c:val>
          <c:extLst>
            <c:ext xmlns:c16="http://schemas.microsoft.com/office/drawing/2014/chart" uri="{C3380CC4-5D6E-409C-BE32-E72D297353CC}">
              <c16:uniqueId val="{00000009-71AE-4C59-B15A-5CF7D79C5245}"/>
            </c:ext>
          </c:extLst>
        </c:ser>
        <c:ser>
          <c:idx val="2"/>
          <c:order val="2"/>
          <c:tx>
            <c:strRef>
              <c:f>'daten riv'!$A$93</c:f>
              <c:strCache>
                <c:ptCount val="1"/>
                <c:pt idx="0">
                  <c:v>Note 3</c:v>
                </c:pt>
              </c:strCache>
            </c:strRef>
          </c:tx>
          <c:spPr>
            <a:solidFill>
              <a:srgbClr val="FF99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riv'!$B$90,'daten riv'!$I$90:$O$90)</c:f>
              <c:strCache>
                <c:ptCount val="8"/>
                <c:pt idx="0">
                  <c:v>total, n=1000</c:v>
                </c:pt>
                <c:pt idx="1">
                  <c:v>bis 5.000 EW, n=394</c:v>
                </c:pt>
                <c:pt idx="2">
                  <c:v>bis 50.000 EW, n=263</c:v>
                </c:pt>
                <c:pt idx="3">
                  <c:v>über 50.000 EW, n=123</c:v>
                </c:pt>
                <c:pt idx="4">
                  <c:v>Wien, n=220</c:v>
                </c:pt>
                <c:pt idx="5">
                  <c:v>Eigentum, n=551</c:v>
                </c:pt>
                <c:pt idx="6">
                  <c:v>Gemeinde/Genossenschaft, n=237</c:v>
                </c:pt>
                <c:pt idx="7">
                  <c:v>private Miete, n=186</c:v>
                </c:pt>
              </c:strCache>
            </c:strRef>
          </c:cat>
          <c:val>
            <c:numRef>
              <c:f>('daten riv'!$B$93,'daten riv'!$I$93:$O$93)</c:f>
              <c:numCache>
                <c:formatCode>General</c:formatCode>
                <c:ptCount val="8"/>
                <c:pt idx="0">
                  <c:v>13</c:v>
                </c:pt>
                <c:pt idx="1">
                  <c:v>7</c:v>
                </c:pt>
                <c:pt idx="2">
                  <c:v>16</c:v>
                </c:pt>
                <c:pt idx="3">
                  <c:v>19</c:v>
                </c:pt>
                <c:pt idx="4">
                  <c:v>18</c:v>
                </c:pt>
                <c:pt idx="5">
                  <c:v>9</c:v>
                </c:pt>
                <c:pt idx="6">
                  <c:v>18</c:v>
                </c:pt>
                <c:pt idx="7">
                  <c:v>20</c:v>
                </c:pt>
              </c:numCache>
            </c:numRef>
          </c:val>
          <c:extLst>
            <c:ext xmlns:c16="http://schemas.microsoft.com/office/drawing/2014/chart" uri="{C3380CC4-5D6E-409C-BE32-E72D297353CC}">
              <c16:uniqueId val="{0000000A-71AE-4C59-B15A-5CF7D79C5245}"/>
            </c:ext>
          </c:extLst>
        </c:ser>
        <c:ser>
          <c:idx val="3"/>
          <c:order val="3"/>
          <c:tx>
            <c:strRef>
              <c:f>'daten riv'!$A$94</c:f>
              <c:strCache>
                <c:ptCount val="1"/>
                <c:pt idx="0">
                  <c:v>Note 4</c:v>
                </c:pt>
              </c:strCache>
            </c:strRef>
          </c:tx>
          <c:spPr>
            <a:solidFill>
              <a:schemeClr val="accent3">
                <a:lumMod val="65000"/>
              </a:schemeClr>
            </a:solidFill>
            <a:ln>
              <a:noFill/>
            </a:ln>
            <a:effectLst/>
          </c:spPr>
          <c:invertIfNegative val="0"/>
          <c:dLbls>
            <c:spPr>
              <a:solidFill>
                <a:schemeClr val="accent3">
                  <a:lumMod val="65000"/>
                </a:schemeClr>
              </a:solid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riv'!$B$90,'daten riv'!$I$90:$O$90)</c:f>
              <c:strCache>
                <c:ptCount val="8"/>
                <c:pt idx="0">
                  <c:v>total, n=1000</c:v>
                </c:pt>
                <c:pt idx="1">
                  <c:v>bis 5.000 EW, n=394</c:v>
                </c:pt>
                <c:pt idx="2">
                  <c:v>bis 50.000 EW, n=263</c:v>
                </c:pt>
                <c:pt idx="3">
                  <c:v>über 50.000 EW, n=123</c:v>
                </c:pt>
                <c:pt idx="4">
                  <c:v>Wien, n=220</c:v>
                </c:pt>
                <c:pt idx="5">
                  <c:v>Eigentum, n=551</c:v>
                </c:pt>
                <c:pt idx="6">
                  <c:v>Gemeinde/Genossenschaft, n=237</c:v>
                </c:pt>
                <c:pt idx="7">
                  <c:v>private Miete, n=186</c:v>
                </c:pt>
              </c:strCache>
            </c:strRef>
          </c:cat>
          <c:val>
            <c:numRef>
              <c:f>('daten riv'!$B$94,'daten riv'!$I$94:$O$94)</c:f>
              <c:numCache>
                <c:formatCode>General</c:formatCode>
                <c:ptCount val="8"/>
                <c:pt idx="0">
                  <c:v>3</c:v>
                </c:pt>
                <c:pt idx="1">
                  <c:v>2</c:v>
                </c:pt>
                <c:pt idx="2">
                  <c:v>2</c:v>
                </c:pt>
                <c:pt idx="3">
                  <c:v>5</c:v>
                </c:pt>
                <c:pt idx="4">
                  <c:v>5</c:v>
                </c:pt>
                <c:pt idx="5">
                  <c:v>2</c:v>
                </c:pt>
                <c:pt idx="6">
                  <c:v>5</c:v>
                </c:pt>
                <c:pt idx="7">
                  <c:v>4</c:v>
                </c:pt>
              </c:numCache>
            </c:numRef>
          </c:val>
          <c:extLst>
            <c:ext xmlns:c16="http://schemas.microsoft.com/office/drawing/2014/chart" uri="{C3380CC4-5D6E-409C-BE32-E72D297353CC}">
              <c16:uniqueId val="{0000000B-71AE-4C59-B15A-5CF7D79C5245}"/>
            </c:ext>
          </c:extLst>
        </c:ser>
        <c:ser>
          <c:idx val="4"/>
          <c:order val="4"/>
          <c:tx>
            <c:strRef>
              <c:f>'daten riv'!$A$95</c:f>
              <c:strCache>
                <c:ptCount val="1"/>
                <c:pt idx="0">
                  <c:v>gar nicht zufrieden</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riv'!$B$90,'daten riv'!$I$90:$O$90)</c:f>
              <c:strCache>
                <c:ptCount val="8"/>
                <c:pt idx="0">
                  <c:v>total, n=1000</c:v>
                </c:pt>
                <c:pt idx="1">
                  <c:v>bis 5.000 EW, n=394</c:v>
                </c:pt>
                <c:pt idx="2">
                  <c:v>bis 50.000 EW, n=263</c:v>
                </c:pt>
                <c:pt idx="3">
                  <c:v>über 50.000 EW, n=123</c:v>
                </c:pt>
                <c:pt idx="4">
                  <c:v>Wien, n=220</c:v>
                </c:pt>
                <c:pt idx="5">
                  <c:v>Eigentum, n=551</c:v>
                </c:pt>
                <c:pt idx="6">
                  <c:v>Gemeinde/Genossenschaft, n=237</c:v>
                </c:pt>
                <c:pt idx="7">
                  <c:v>private Miete, n=186</c:v>
                </c:pt>
              </c:strCache>
            </c:strRef>
          </c:cat>
          <c:val>
            <c:numRef>
              <c:f>('daten riv'!$B$95,'daten riv'!$I$95:$O$95)</c:f>
              <c:numCache>
                <c:formatCode>General</c:formatCode>
                <c:ptCount val="8"/>
                <c:pt idx="0">
                  <c:v>2</c:v>
                </c:pt>
                <c:pt idx="1">
                  <c:v>1</c:v>
                </c:pt>
                <c:pt idx="2">
                  <c:v>2</c:v>
                </c:pt>
                <c:pt idx="3">
                  <c:v>4</c:v>
                </c:pt>
                <c:pt idx="4">
                  <c:v>3</c:v>
                </c:pt>
                <c:pt idx="5">
                  <c:v>1</c:v>
                </c:pt>
                <c:pt idx="6">
                  <c:v>4</c:v>
                </c:pt>
                <c:pt idx="7">
                  <c:v>4</c:v>
                </c:pt>
              </c:numCache>
            </c:numRef>
          </c:val>
          <c:extLst>
            <c:ext xmlns:c16="http://schemas.microsoft.com/office/drawing/2014/chart" uri="{C3380CC4-5D6E-409C-BE32-E72D297353CC}">
              <c16:uniqueId val="{0000000C-71AE-4C59-B15A-5CF7D79C5245}"/>
            </c:ext>
          </c:extLst>
        </c:ser>
        <c:dLbls>
          <c:showLegendKey val="0"/>
          <c:showVal val="1"/>
          <c:showCatName val="0"/>
          <c:showSerName val="0"/>
          <c:showPercent val="0"/>
          <c:showBubbleSize val="0"/>
        </c:dLbls>
        <c:gapWidth val="100"/>
        <c:overlap val="100"/>
        <c:axId val="405482784"/>
        <c:axId val="405481216"/>
      </c:barChart>
      <c:catAx>
        <c:axId val="40548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1216"/>
        <c:crosses val="autoZero"/>
        <c:auto val="1"/>
        <c:lblAlgn val="ctr"/>
        <c:lblOffset val="100"/>
        <c:noMultiLvlLbl val="0"/>
      </c:catAx>
      <c:valAx>
        <c:axId val="405481216"/>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2784"/>
        <c:crosses val="autoZero"/>
        <c:crossBetween val="between"/>
      </c:valAx>
      <c:spPr>
        <a:noFill/>
        <a:ln w="25400">
          <a:noFill/>
        </a:ln>
        <a:effectLst/>
      </c:spPr>
    </c:plotArea>
    <c:legend>
      <c:legendPos val="t"/>
      <c:layout>
        <c:manualLayout>
          <c:xMode val="edge"/>
          <c:yMode val="edge"/>
          <c:x val="0.15813986504994076"/>
          <c:y val="2.0851433536055605E-2"/>
          <c:w val="0.82090776869451831"/>
          <c:h val="4.7756076537348556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103700114408775"/>
          <c:y val="0.161384527001149"/>
          <c:w val="0.75676468133790964"/>
          <c:h val="0.83651508386744555"/>
        </c:manualLayout>
      </c:layout>
      <c:barChart>
        <c:barDir val="bar"/>
        <c:grouping val="percentStacked"/>
        <c:varyColors val="0"/>
        <c:ser>
          <c:idx val="0"/>
          <c:order val="0"/>
          <c:tx>
            <c:strRef>
              <c:f>'daten riv'!$A$56</c:f>
              <c:strCache>
                <c:ptCount val="1"/>
                <c:pt idx="0">
                  <c:v>ja, trifft zu</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C1FC-43B0-8A61-5698CEAFAFA5}"/>
              </c:ext>
            </c:extLst>
          </c:dPt>
          <c:dPt>
            <c:idx val="2"/>
            <c:invertIfNegative val="0"/>
            <c:bubble3D val="0"/>
            <c:spPr>
              <a:solidFill>
                <a:srgbClr val="FFFF00"/>
              </a:solidFill>
              <a:ln>
                <a:noFill/>
              </a:ln>
              <a:effectLst/>
            </c:spPr>
            <c:extLst>
              <c:ext xmlns:c16="http://schemas.microsoft.com/office/drawing/2014/chart" uri="{C3380CC4-5D6E-409C-BE32-E72D297353CC}">
                <c16:uniqueId val="{00000003-C1FC-43B0-8A61-5698CEAFAFA5}"/>
              </c:ext>
            </c:extLst>
          </c:dPt>
          <c:dPt>
            <c:idx val="3"/>
            <c:invertIfNegative val="0"/>
            <c:bubble3D val="0"/>
            <c:spPr>
              <a:solidFill>
                <a:srgbClr val="FFFF00"/>
              </a:solidFill>
              <a:ln>
                <a:noFill/>
              </a:ln>
              <a:effectLst/>
            </c:spPr>
            <c:extLst>
              <c:ext xmlns:c16="http://schemas.microsoft.com/office/drawing/2014/chart" uri="{C3380CC4-5D6E-409C-BE32-E72D297353CC}">
                <c16:uniqueId val="{00000005-C1FC-43B0-8A61-5698CEAFAFA5}"/>
              </c:ext>
            </c:extLst>
          </c:dPt>
          <c:dPt>
            <c:idx val="4"/>
            <c:invertIfNegative val="0"/>
            <c:bubble3D val="0"/>
            <c:spPr>
              <a:solidFill>
                <a:srgbClr val="FFFF00"/>
              </a:solidFill>
              <a:ln>
                <a:noFill/>
              </a:ln>
              <a:effectLst/>
            </c:spPr>
            <c:extLst>
              <c:ext xmlns:c16="http://schemas.microsoft.com/office/drawing/2014/chart" uri="{C3380CC4-5D6E-409C-BE32-E72D297353CC}">
                <c16:uniqueId val="{00000007-C1FC-43B0-8A61-5698CEAFAFA5}"/>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riv'!$B$54:$F$55</c:f>
              <c:strCache>
                <c:ptCount val="5"/>
                <c:pt idx="0">
                  <c:v>total, n=1000</c:v>
                </c:pt>
                <c:pt idx="1">
                  <c:v>bis 5.000 EW, n=394</c:v>
                </c:pt>
                <c:pt idx="2">
                  <c:v>bis 50.000 EW, n=263</c:v>
                </c:pt>
                <c:pt idx="3">
                  <c:v>über 50.000 EW, n=f123</c:v>
                </c:pt>
                <c:pt idx="4">
                  <c:v>Wien, n=220</c:v>
                </c:pt>
              </c:strCache>
            </c:strRef>
          </c:cat>
          <c:val>
            <c:numRef>
              <c:f>'daten riv'!$B$56:$F$56</c:f>
              <c:numCache>
                <c:formatCode>General</c:formatCode>
                <c:ptCount val="5"/>
                <c:pt idx="0">
                  <c:v>76</c:v>
                </c:pt>
                <c:pt idx="1">
                  <c:v>93</c:v>
                </c:pt>
                <c:pt idx="2">
                  <c:v>76</c:v>
                </c:pt>
                <c:pt idx="3">
                  <c:v>62</c:v>
                </c:pt>
                <c:pt idx="4">
                  <c:v>55</c:v>
                </c:pt>
              </c:numCache>
            </c:numRef>
          </c:val>
          <c:extLst>
            <c:ext xmlns:c16="http://schemas.microsoft.com/office/drawing/2014/chart" uri="{C3380CC4-5D6E-409C-BE32-E72D297353CC}">
              <c16:uniqueId val="{00000008-C1FC-43B0-8A61-5698CEAFAFA5}"/>
            </c:ext>
          </c:extLst>
        </c:ser>
        <c:ser>
          <c:idx val="1"/>
          <c:order val="1"/>
          <c:tx>
            <c:strRef>
              <c:f>'daten riv'!$A$57</c:f>
              <c:strCache>
                <c:ptCount val="1"/>
                <c:pt idx="0">
                  <c:v>nein, trifft nicht zu</c:v>
                </c:pt>
              </c:strCache>
            </c:strRef>
          </c:tx>
          <c:spPr>
            <a:solidFill>
              <a:srgbClr val="FFC000"/>
            </a:solidFill>
            <a:ln>
              <a:solidFill>
                <a:srgbClr val="FFC000"/>
              </a:solidFill>
            </a:ln>
            <a:effectLst/>
          </c:spPr>
          <c:invertIfNegative val="1"/>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riv'!$B$54:$F$55</c:f>
              <c:strCache>
                <c:ptCount val="5"/>
                <c:pt idx="0">
                  <c:v>total, n=1000</c:v>
                </c:pt>
                <c:pt idx="1">
                  <c:v>bis 5.000 EW, n=394</c:v>
                </c:pt>
                <c:pt idx="2">
                  <c:v>bis 50.000 EW, n=263</c:v>
                </c:pt>
                <c:pt idx="3">
                  <c:v>über 50.000 EW, n=f123</c:v>
                </c:pt>
                <c:pt idx="4">
                  <c:v>Wien, n=220</c:v>
                </c:pt>
              </c:strCache>
            </c:strRef>
          </c:cat>
          <c:val>
            <c:numRef>
              <c:f>'daten riv'!$B$57:$F$57</c:f>
              <c:numCache>
                <c:formatCode>General</c:formatCode>
                <c:ptCount val="5"/>
                <c:pt idx="0">
                  <c:v>24</c:v>
                </c:pt>
                <c:pt idx="1">
                  <c:v>7</c:v>
                </c:pt>
                <c:pt idx="2">
                  <c:v>24</c:v>
                </c:pt>
                <c:pt idx="3">
                  <c:v>38</c:v>
                </c:pt>
                <c:pt idx="4">
                  <c:v>45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FFC000"/>
                    </a:solidFill>
                  </a:ln>
                  <a:effectLst/>
                </c14:spPr>
              </c14:invertSolidFillFmt>
            </c:ext>
            <c:ext xmlns:c16="http://schemas.microsoft.com/office/drawing/2014/chart" uri="{C3380CC4-5D6E-409C-BE32-E72D297353CC}">
              <c16:uniqueId val="{00000009-C1FC-43B0-8A61-5698CEAFAFA5}"/>
            </c:ext>
          </c:extLst>
        </c:ser>
        <c:dLbls>
          <c:showLegendKey val="0"/>
          <c:showVal val="1"/>
          <c:showCatName val="0"/>
          <c:showSerName val="0"/>
          <c:showPercent val="0"/>
          <c:showBubbleSize val="0"/>
        </c:dLbls>
        <c:gapWidth val="100"/>
        <c:overlap val="100"/>
        <c:axId val="391668816"/>
        <c:axId val="391662544"/>
      </c:barChart>
      <c:catAx>
        <c:axId val="3916688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391662544"/>
        <c:crosses val="autoZero"/>
        <c:auto val="1"/>
        <c:lblAlgn val="ctr"/>
        <c:lblOffset val="100"/>
        <c:noMultiLvlLbl val="0"/>
      </c:catAx>
      <c:valAx>
        <c:axId val="391662544"/>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391668816"/>
        <c:crosses val="autoZero"/>
        <c:crossBetween val="between"/>
      </c:valAx>
      <c:spPr>
        <a:noFill/>
        <a:ln w="25400">
          <a:noFill/>
        </a:ln>
        <a:effectLst/>
      </c:spPr>
    </c:plotArea>
    <c:legend>
      <c:legendPos val="t"/>
      <c:layout>
        <c:manualLayout>
          <c:xMode val="edge"/>
          <c:yMode val="edge"/>
          <c:x val="0.4731147991116495"/>
          <c:y val="1.2718600953895072E-2"/>
          <c:w val="0.20556516589272497"/>
          <c:h val="2.9129435132214197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FF00"/>
            </a:solidFill>
          </c:spPr>
          <c:dPt>
            <c:idx val="0"/>
            <c:bubble3D val="0"/>
            <c:spPr>
              <a:solidFill>
                <a:srgbClr val="FFC000"/>
              </a:solidFill>
              <a:ln>
                <a:noFill/>
              </a:ln>
              <a:effectLst/>
            </c:spPr>
            <c:extLst>
              <c:ext xmlns:c16="http://schemas.microsoft.com/office/drawing/2014/chart" uri="{C3380CC4-5D6E-409C-BE32-E72D297353CC}">
                <c16:uniqueId val="{00000001-2BD8-4A93-946C-D4CF5655E503}"/>
              </c:ext>
            </c:extLst>
          </c:dPt>
          <c:dPt>
            <c:idx val="1"/>
            <c:bubble3D val="0"/>
            <c:spPr>
              <a:solidFill>
                <a:srgbClr val="FFFF00"/>
              </a:solidFill>
              <a:ln>
                <a:noFill/>
              </a:ln>
              <a:effectLst/>
            </c:spPr>
            <c:extLst>
              <c:ext xmlns:c16="http://schemas.microsoft.com/office/drawing/2014/chart" uri="{C3380CC4-5D6E-409C-BE32-E72D297353CC}">
                <c16:uniqueId val="{00000003-2BD8-4A93-946C-D4CF5655E503}"/>
              </c:ext>
            </c:extLst>
          </c:dPt>
          <c:dPt>
            <c:idx val="2"/>
            <c:bubble3D val="0"/>
            <c:spPr>
              <a:solidFill>
                <a:srgbClr val="FFFF99"/>
              </a:solidFill>
              <a:ln>
                <a:noFill/>
              </a:ln>
              <a:effectLst/>
            </c:spPr>
            <c:extLst>
              <c:ext xmlns:c16="http://schemas.microsoft.com/office/drawing/2014/chart" uri="{C3380CC4-5D6E-409C-BE32-E72D297353CC}">
                <c16:uniqueId val="{00000005-2BD8-4A93-946C-D4CF5655E503}"/>
              </c:ext>
            </c:extLst>
          </c:dPt>
          <c:dPt>
            <c:idx val="3"/>
            <c:bubble3D val="0"/>
            <c:spPr>
              <a:solidFill>
                <a:srgbClr val="FFFF00"/>
              </a:solidFill>
              <a:ln>
                <a:noFill/>
              </a:ln>
              <a:effectLst/>
            </c:spPr>
            <c:extLst>
              <c:ext xmlns:c16="http://schemas.microsoft.com/office/drawing/2014/chart" uri="{C3380CC4-5D6E-409C-BE32-E72D297353CC}">
                <c16:uniqueId val="{00000007-2BD8-4A93-946C-D4CF5655E503}"/>
              </c:ext>
            </c:extLst>
          </c:dPt>
          <c:dPt>
            <c:idx val="4"/>
            <c:bubble3D val="0"/>
            <c:spPr>
              <a:solidFill>
                <a:srgbClr val="FFFF00"/>
              </a:solidFill>
              <a:ln>
                <a:noFill/>
              </a:ln>
              <a:effectLst/>
            </c:spPr>
            <c:extLst>
              <c:ext xmlns:c16="http://schemas.microsoft.com/office/drawing/2014/chart" uri="{C3380CC4-5D6E-409C-BE32-E72D297353CC}">
                <c16:uniqueId val="{00000009-2BD8-4A93-946C-D4CF5655E503}"/>
              </c:ext>
            </c:extLst>
          </c:dPt>
          <c:dPt>
            <c:idx val="5"/>
            <c:bubble3D val="0"/>
            <c:spPr>
              <a:solidFill>
                <a:srgbClr val="FFFF00"/>
              </a:solidFill>
              <a:ln>
                <a:noFill/>
              </a:ln>
              <a:effectLst/>
            </c:spPr>
            <c:extLst>
              <c:ext xmlns:c16="http://schemas.microsoft.com/office/drawing/2014/chart" uri="{C3380CC4-5D6E-409C-BE32-E72D297353CC}">
                <c16:uniqueId val="{0000000B-2BD8-4A93-946C-D4CF5655E503}"/>
              </c:ext>
            </c:extLst>
          </c:dPt>
          <c:dPt>
            <c:idx val="6"/>
            <c:bubble3D val="0"/>
            <c:spPr>
              <a:solidFill>
                <a:srgbClr val="FFFF00"/>
              </a:solidFill>
              <a:ln>
                <a:noFill/>
              </a:ln>
              <a:effectLst/>
            </c:spPr>
            <c:extLst>
              <c:ext xmlns:c16="http://schemas.microsoft.com/office/drawing/2014/chart" uri="{C3380CC4-5D6E-409C-BE32-E72D297353CC}">
                <c16:uniqueId val="{0000000D-2BD8-4A93-946C-D4CF5655E503}"/>
              </c:ext>
            </c:extLst>
          </c:dPt>
          <c:dLbls>
            <c:dLbl>
              <c:idx val="0"/>
              <c:tx>
                <c:rich>
                  <a:bodyPr rot="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r>
                      <a:rPr lang="en-US" b="1" dirty="0" smtClean="0"/>
                      <a:t>9%</a:t>
                    </a:r>
                  </a:p>
                </c:rich>
              </c:tx>
              <c:numFmt formatCode="0%" sourceLinked="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de-DE"/>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BD8-4A93-946C-D4CF5655E503}"/>
                </c:ext>
              </c:extLst>
            </c:dLbl>
            <c:dLbl>
              <c:idx val="1"/>
              <c:numFmt formatCode="0%" sourceLinked="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de-DE"/>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BD8-4A93-946C-D4CF5655E503}"/>
                </c:ext>
              </c:extLst>
            </c:dLbl>
            <c:dLbl>
              <c:idx val="2"/>
              <c:layout>
                <c:manualLayout>
                  <c:x val="-9.8611048662864159E-2"/>
                  <c:y val="-0.11764686312071697"/>
                </c:manualLayout>
              </c:layout>
              <c:tx>
                <c:rich>
                  <a:bodyPr/>
                  <a:lstStyle/>
                  <a:p>
                    <a:fld id="{70A38213-D64E-4613-B224-188D6D297B81}" type="PERCENTAGE">
                      <a:rPr lang="en-US" b="1"/>
                      <a:pPr/>
                      <a:t>[PROZENTSATZ]</a:t>
                    </a:fld>
                    <a:endParaRPr lang="de-AT"/>
                  </a:p>
                </c:rich>
              </c:tx>
              <c:showLegendKey val="0"/>
              <c:showVal val="0"/>
              <c:showCatName val="0"/>
              <c:showSerName val="0"/>
              <c:showPercent val="1"/>
              <c:showBubbleSize val="0"/>
              <c:separator>
</c:separator>
              <c:extLst>
                <c:ext xmlns:c15="http://schemas.microsoft.com/office/drawing/2012/chart" uri="{CE6537A1-D6FC-4f65-9D91-7224C49458BB}">
                  <c15:layout>
                    <c:manualLayout>
                      <c:w val="0.12498377097967667"/>
                      <c:h val="9.1898615923171459E-2"/>
                    </c:manualLayout>
                  </c15:layout>
                  <c15:dlblFieldTable/>
                  <c15:showDataLabelsRange val="0"/>
                </c:ext>
                <c:ext xmlns:c16="http://schemas.microsoft.com/office/drawing/2014/chart" uri="{C3380CC4-5D6E-409C-BE32-E72D297353CC}">
                  <c16:uniqueId val="{00000005-2BD8-4A93-946C-D4CF5655E503}"/>
                </c:ext>
              </c:extLst>
            </c:dLbl>
            <c:dLbl>
              <c:idx val="4"/>
              <c:tx>
                <c:rich>
                  <a:bodyPr/>
                  <a:lstStyle/>
                  <a:p>
                    <a:fld id="{A78B89BB-B638-4CE8-9F24-95EAD9BB9BF3}" type="CATEGORYNAME">
                      <a:rPr lang="en-US"/>
                      <a:pPr/>
                      <a:t>[RUBRIKENNAME]</a:t>
                    </a:fld>
                    <a:endParaRPr lang="en-US" baseline="0"/>
                  </a:p>
                  <a:p>
                    <a:fld id="{68E1CD3C-ECA6-417C-B526-5CF4FFDA32CC}" type="VALUE">
                      <a:rPr lang="en-US"/>
                      <a:pPr/>
                      <a:t>[WERT]</a:t>
                    </a:fld>
                    <a:endParaRPr lang="de-AT"/>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2BD8-4A93-946C-D4CF5655E503}"/>
                </c:ext>
              </c:extLst>
            </c:dLbl>
            <c:dLbl>
              <c:idx val="5"/>
              <c:tx>
                <c:rich>
                  <a:bodyPr/>
                  <a:lstStyle/>
                  <a:p>
                    <a:fld id="{1948354D-E8CC-4A2A-9240-D6D7AB4BCB91}" type="CATEGORYNAME">
                      <a:rPr lang="en-US"/>
                      <a:pPr/>
                      <a:t>[RUBRIKENNAME]</a:t>
                    </a:fld>
                    <a:endParaRPr lang="en-US" baseline="0"/>
                  </a:p>
                  <a:p>
                    <a:r>
                      <a:rPr lang="en-US"/>
                      <a:t>0</a:t>
                    </a:r>
                    <a:fld id="{3F82BDD6-3078-4E91-AE86-A3C57FDC3E56}" type="VALUE">
                      <a:rPr lang="en-US"/>
                      <a:pPr/>
                      <a:t>[WERT]</a:t>
                    </a:fld>
                    <a:endParaRPr lang="en-US"/>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2BD8-4A93-946C-D4CF5655E503}"/>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de-DE"/>
              </a:p>
            </c:txPr>
            <c:showLegendKey val="0"/>
            <c:showVal val="0"/>
            <c:showCatName val="0"/>
            <c:showSerName val="0"/>
            <c:showPercent val="1"/>
            <c:showBubbleSize val="0"/>
            <c:separator>
</c:separator>
            <c:showLeaderLines val="0"/>
            <c:extLst>
              <c:ext xmlns:c15="http://schemas.microsoft.com/office/drawing/2012/chart" uri="{CE6537A1-D6FC-4f65-9D91-7224C49458BB}"/>
            </c:extLst>
          </c:dLbls>
          <c:cat>
            <c:strRef>
              <c:f>'daten riv'!$A$61:$A$63</c:f>
              <c:strCache>
                <c:ptCount val="3"/>
                <c:pt idx="0">
                  <c:v>ja, sehr konkrete Pläne</c:v>
                </c:pt>
                <c:pt idx="1">
                  <c:v>ja, aber noch keine konkreten Pläne</c:v>
                </c:pt>
                <c:pt idx="2">
                  <c:v>nein</c:v>
                </c:pt>
              </c:strCache>
            </c:strRef>
          </c:cat>
          <c:val>
            <c:numRef>
              <c:f>'daten riv'!$B$61:$B$63</c:f>
              <c:numCache>
                <c:formatCode>General</c:formatCode>
                <c:ptCount val="3"/>
                <c:pt idx="0">
                  <c:v>9</c:v>
                </c:pt>
                <c:pt idx="1">
                  <c:v>33</c:v>
                </c:pt>
                <c:pt idx="2">
                  <c:v>57</c:v>
                </c:pt>
              </c:numCache>
            </c:numRef>
          </c:val>
          <c:extLst>
            <c:ext xmlns:c16="http://schemas.microsoft.com/office/drawing/2014/chart" uri="{C3380CC4-5D6E-409C-BE32-E72D297353CC}">
              <c16:uniqueId val="{0000000E-2BD8-4A93-946C-D4CF5655E503}"/>
            </c:ext>
          </c:extLst>
        </c:ser>
        <c:dLbls>
          <c:showLegendKey val="0"/>
          <c:showVal val="0"/>
          <c:showCatName val="0"/>
          <c:showSerName val="0"/>
          <c:showPercent val="1"/>
          <c:showBubbleSize val="0"/>
          <c:showLeaderLines val="0"/>
        </c:dLbls>
        <c:firstSliceAng val="25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800">
          <a:solidFill>
            <a:schemeClr val="tx1">
              <a:lumMod val="75000"/>
              <a:lumOff val="25000"/>
            </a:schemeClr>
          </a:solidFill>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103700114408775"/>
          <c:y val="0.11493709680729525"/>
          <c:w val="0.75676468133790964"/>
          <c:h val="0.88296243595093615"/>
        </c:manualLayout>
      </c:layout>
      <c:barChart>
        <c:barDir val="bar"/>
        <c:grouping val="percentStacked"/>
        <c:varyColors val="0"/>
        <c:ser>
          <c:idx val="0"/>
          <c:order val="0"/>
          <c:tx>
            <c:strRef>
              <c:f>'daten riv'!$A$99</c:f>
              <c:strCache>
                <c:ptCount val="1"/>
                <c:pt idx="0">
                  <c:v>ja</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E6D9-4238-A427-8FBD1508BD84}"/>
              </c:ext>
            </c:extLst>
          </c:dPt>
          <c:dPt>
            <c:idx val="2"/>
            <c:invertIfNegative val="0"/>
            <c:bubble3D val="0"/>
            <c:spPr>
              <a:solidFill>
                <a:srgbClr val="FFFF00"/>
              </a:solidFill>
              <a:ln>
                <a:noFill/>
              </a:ln>
              <a:effectLst/>
            </c:spPr>
            <c:extLst>
              <c:ext xmlns:c16="http://schemas.microsoft.com/office/drawing/2014/chart" uri="{C3380CC4-5D6E-409C-BE32-E72D297353CC}">
                <c16:uniqueId val="{00000003-E6D9-4238-A427-8FBD1508BD84}"/>
              </c:ext>
            </c:extLst>
          </c:dPt>
          <c:dPt>
            <c:idx val="3"/>
            <c:invertIfNegative val="0"/>
            <c:bubble3D val="0"/>
            <c:spPr>
              <a:solidFill>
                <a:srgbClr val="FFFF00"/>
              </a:solidFill>
              <a:ln>
                <a:noFill/>
              </a:ln>
              <a:effectLst/>
            </c:spPr>
            <c:extLst>
              <c:ext xmlns:c16="http://schemas.microsoft.com/office/drawing/2014/chart" uri="{C3380CC4-5D6E-409C-BE32-E72D297353CC}">
                <c16:uniqueId val="{00000005-E6D9-4238-A427-8FBD1508BD84}"/>
              </c:ext>
            </c:extLst>
          </c:dPt>
          <c:dPt>
            <c:idx val="4"/>
            <c:invertIfNegative val="0"/>
            <c:bubble3D val="0"/>
            <c:spPr>
              <a:solidFill>
                <a:srgbClr val="FFFF00"/>
              </a:solidFill>
              <a:ln>
                <a:noFill/>
              </a:ln>
              <a:effectLst/>
            </c:spPr>
            <c:extLst>
              <c:ext xmlns:c16="http://schemas.microsoft.com/office/drawing/2014/chart" uri="{C3380CC4-5D6E-409C-BE32-E72D297353CC}">
                <c16:uniqueId val="{00000007-E6D9-4238-A427-8FBD1508BD84}"/>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riv'!$B$98:$H$98</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riv'!$B$99:$H$99</c:f>
              <c:numCache>
                <c:formatCode>General</c:formatCode>
                <c:ptCount val="7"/>
                <c:pt idx="0">
                  <c:v>25</c:v>
                </c:pt>
                <c:pt idx="1">
                  <c:v>22</c:v>
                </c:pt>
                <c:pt idx="2">
                  <c:v>29</c:v>
                </c:pt>
                <c:pt idx="3">
                  <c:v>48</c:v>
                </c:pt>
                <c:pt idx="4">
                  <c:v>27</c:v>
                </c:pt>
                <c:pt idx="5">
                  <c:v>19</c:v>
                </c:pt>
                <c:pt idx="6">
                  <c:v>14</c:v>
                </c:pt>
              </c:numCache>
            </c:numRef>
          </c:val>
          <c:extLst>
            <c:ext xmlns:c16="http://schemas.microsoft.com/office/drawing/2014/chart" uri="{C3380CC4-5D6E-409C-BE32-E72D297353CC}">
              <c16:uniqueId val="{00000008-E6D9-4238-A427-8FBD1508BD84}"/>
            </c:ext>
          </c:extLst>
        </c:ser>
        <c:ser>
          <c:idx val="1"/>
          <c:order val="1"/>
          <c:tx>
            <c:strRef>
              <c:f>'daten riv'!$A$100</c:f>
              <c:strCache>
                <c:ptCount val="1"/>
                <c:pt idx="0">
                  <c:v>nein</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riv'!$B$98:$H$98</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riv'!$B$100:$H$100</c:f>
              <c:numCache>
                <c:formatCode>General</c:formatCode>
                <c:ptCount val="7"/>
                <c:pt idx="0">
                  <c:v>75</c:v>
                </c:pt>
                <c:pt idx="1">
                  <c:v>78</c:v>
                </c:pt>
                <c:pt idx="2">
                  <c:v>71</c:v>
                </c:pt>
                <c:pt idx="3">
                  <c:v>52</c:v>
                </c:pt>
                <c:pt idx="4">
                  <c:v>73</c:v>
                </c:pt>
                <c:pt idx="5">
                  <c:v>81</c:v>
                </c:pt>
                <c:pt idx="6">
                  <c:v>86</c:v>
                </c:pt>
              </c:numCache>
            </c:numRef>
          </c:val>
          <c:extLst>
            <c:ext xmlns:c16="http://schemas.microsoft.com/office/drawing/2014/chart" uri="{C3380CC4-5D6E-409C-BE32-E72D297353CC}">
              <c16:uniqueId val="{00000009-E6D9-4238-A427-8FBD1508BD84}"/>
            </c:ext>
          </c:extLst>
        </c:ser>
        <c:dLbls>
          <c:showLegendKey val="0"/>
          <c:showVal val="1"/>
          <c:showCatName val="0"/>
          <c:showSerName val="0"/>
          <c:showPercent val="0"/>
          <c:showBubbleSize val="0"/>
        </c:dLbls>
        <c:gapWidth val="100"/>
        <c:overlap val="100"/>
        <c:axId val="405482000"/>
        <c:axId val="405480432"/>
      </c:barChart>
      <c:catAx>
        <c:axId val="4054820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0432"/>
        <c:crosses val="autoZero"/>
        <c:auto val="1"/>
        <c:lblAlgn val="ctr"/>
        <c:lblOffset val="100"/>
        <c:noMultiLvlLbl val="0"/>
      </c:catAx>
      <c:valAx>
        <c:axId val="405480432"/>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2000"/>
        <c:crosses val="autoZero"/>
        <c:crossBetween val="between"/>
      </c:valAx>
      <c:spPr>
        <a:noFill/>
        <a:ln w="25400">
          <a:noFill/>
        </a:ln>
        <a:effectLst/>
      </c:spPr>
    </c:plotArea>
    <c:legend>
      <c:legendPos val="t"/>
      <c:layout>
        <c:manualLayout>
          <c:xMode val="edge"/>
          <c:yMode val="edge"/>
          <c:x val="0.4731147991116495"/>
          <c:y val="1.2718600953895072E-2"/>
          <c:w val="0.20556516589272497"/>
          <c:h val="2.9129435132214197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solidFill>
      <a:schemeClr val="bg1"/>
    </a:solidFill>
    <a:ln w="9525" cap="flat" cmpd="sng" algn="ctr">
      <a:noFill/>
      <a:round/>
    </a:ln>
    <a:effectLst/>
  </c:spPr>
  <c:txPr>
    <a:bodyPr/>
    <a:lstStyle/>
    <a:p>
      <a:pPr>
        <a:defRPr sz="700">
          <a:solidFill>
            <a:schemeClr val="tx1">
              <a:lumMod val="85000"/>
              <a:lumOff val="15000"/>
            </a:schemeClr>
          </a:solidFill>
        </a:defRPr>
      </a:pPr>
      <a:endParaRPr lang="de-DE"/>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05426484236999"/>
          <c:y val="0.12536281357532306"/>
          <c:w val="0.73721909523666951"/>
          <c:h val="0.87253671918290832"/>
        </c:manualLayout>
      </c:layout>
      <c:barChart>
        <c:barDir val="bar"/>
        <c:grouping val="percentStacked"/>
        <c:varyColors val="0"/>
        <c:ser>
          <c:idx val="0"/>
          <c:order val="0"/>
          <c:tx>
            <c:strRef>
              <c:f>'daten riv'!$A$99</c:f>
              <c:strCache>
                <c:ptCount val="1"/>
                <c:pt idx="0">
                  <c:v>ja</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8CAC-4532-A43B-498045712CA5}"/>
              </c:ext>
            </c:extLst>
          </c:dPt>
          <c:dPt>
            <c:idx val="2"/>
            <c:invertIfNegative val="0"/>
            <c:bubble3D val="0"/>
            <c:spPr>
              <a:solidFill>
                <a:srgbClr val="FFFF00"/>
              </a:solidFill>
              <a:ln>
                <a:noFill/>
              </a:ln>
              <a:effectLst/>
            </c:spPr>
            <c:extLst>
              <c:ext xmlns:c16="http://schemas.microsoft.com/office/drawing/2014/chart" uri="{C3380CC4-5D6E-409C-BE32-E72D297353CC}">
                <c16:uniqueId val="{00000003-8CAC-4532-A43B-498045712CA5}"/>
              </c:ext>
            </c:extLst>
          </c:dPt>
          <c:dPt>
            <c:idx val="3"/>
            <c:invertIfNegative val="0"/>
            <c:bubble3D val="0"/>
            <c:spPr>
              <a:solidFill>
                <a:srgbClr val="FFFF00"/>
              </a:solidFill>
              <a:ln>
                <a:noFill/>
              </a:ln>
              <a:effectLst/>
            </c:spPr>
            <c:extLst>
              <c:ext xmlns:c16="http://schemas.microsoft.com/office/drawing/2014/chart" uri="{C3380CC4-5D6E-409C-BE32-E72D297353CC}">
                <c16:uniqueId val="{00000005-8CAC-4532-A43B-498045712CA5}"/>
              </c:ext>
            </c:extLst>
          </c:dPt>
          <c:dPt>
            <c:idx val="4"/>
            <c:invertIfNegative val="0"/>
            <c:bubble3D val="0"/>
            <c:spPr>
              <a:solidFill>
                <a:srgbClr val="FFFF00"/>
              </a:solidFill>
              <a:ln>
                <a:noFill/>
              </a:ln>
              <a:effectLst/>
            </c:spPr>
            <c:extLst>
              <c:ext xmlns:c16="http://schemas.microsoft.com/office/drawing/2014/chart" uri="{C3380CC4-5D6E-409C-BE32-E72D297353CC}">
                <c16:uniqueId val="{00000007-8CAC-4532-A43B-498045712CA5}"/>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riv'!$B$98,'daten riv'!$I$98:$R$98)</c:f>
              <c:strCache>
                <c:ptCount val="11"/>
                <c:pt idx="0">
                  <c:v>total, n=1000</c:v>
                </c:pt>
                <c:pt idx="1">
                  <c:v>bis 5.000 EW, n=394</c:v>
                </c:pt>
                <c:pt idx="2">
                  <c:v>bis 50.000 EW, n=263</c:v>
                </c:pt>
                <c:pt idx="3">
                  <c:v>über 50.000 EW, n=123</c:v>
                </c:pt>
                <c:pt idx="4">
                  <c:v>Wien, n=220</c:v>
                </c:pt>
                <c:pt idx="5">
                  <c:v>Eigentum, n=551</c:v>
                </c:pt>
                <c:pt idx="6">
                  <c:v>Gemeinde/Genossenschaft, n=237</c:v>
                </c:pt>
                <c:pt idx="7">
                  <c:v>private Miete, n=186</c:v>
                </c:pt>
                <c:pt idx="8">
                  <c:v>Wohnzufriedenheit Note 1, n=490</c:v>
                </c:pt>
                <c:pt idx="9">
                  <c:v>Wohnzufriedenheit Note 2, n=325</c:v>
                </c:pt>
                <c:pt idx="10">
                  <c:v>Wohnzufriedenheit Note 3-5, n=185</c:v>
                </c:pt>
              </c:strCache>
            </c:strRef>
          </c:cat>
          <c:val>
            <c:numRef>
              <c:f>('daten riv'!$B$99,'daten riv'!$I$99:$R$99)</c:f>
              <c:numCache>
                <c:formatCode>General</c:formatCode>
                <c:ptCount val="11"/>
                <c:pt idx="0">
                  <c:v>25</c:v>
                </c:pt>
                <c:pt idx="1">
                  <c:v>17</c:v>
                </c:pt>
                <c:pt idx="2">
                  <c:v>27</c:v>
                </c:pt>
                <c:pt idx="3">
                  <c:v>43</c:v>
                </c:pt>
                <c:pt idx="4">
                  <c:v>29</c:v>
                </c:pt>
                <c:pt idx="5">
                  <c:v>16</c:v>
                </c:pt>
                <c:pt idx="6">
                  <c:v>28</c:v>
                </c:pt>
                <c:pt idx="7">
                  <c:v>51</c:v>
                </c:pt>
                <c:pt idx="8">
                  <c:v>12</c:v>
                </c:pt>
                <c:pt idx="9">
                  <c:v>25</c:v>
                </c:pt>
                <c:pt idx="10">
                  <c:v>61</c:v>
                </c:pt>
              </c:numCache>
            </c:numRef>
          </c:val>
          <c:extLst>
            <c:ext xmlns:c16="http://schemas.microsoft.com/office/drawing/2014/chart" uri="{C3380CC4-5D6E-409C-BE32-E72D297353CC}">
              <c16:uniqueId val="{00000008-8CAC-4532-A43B-498045712CA5}"/>
            </c:ext>
          </c:extLst>
        </c:ser>
        <c:ser>
          <c:idx val="1"/>
          <c:order val="1"/>
          <c:tx>
            <c:strRef>
              <c:f>'daten riv'!$A$100</c:f>
              <c:strCache>
                <c:ptCount val="1"/>
                <c:pt idx="0">
                  <c:v>nein</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riv'!$B$98,'daten riv'!$I$98:$R$98)</c:f>
              <c:strCache>
                <c:ptCount val="11"/>
                <c:pt idx="0">
                  <c:v>total, n=1000</c:v>
                </c:pt>
                <c:pt idx="1">
                  <c:v>bis 5.000 EW, n=394</c:v>
                </c:pt>
                <c:pt idx="2">
                  <c:v>bis 50.000 EW, n=263</c:v>
                </c:pt>
                <c:pt idx="3">
                  <c:v>über 50.000 EW, n=123</c:v>
                </c:pt>
                <c:pt idx="4">
                  <c:v>Wien, n=220</c:v>
                </c:pt>
                <c:pt idx="5">
                  <c:v>Eigentum, n=551</c:v>
                </c:pt>
                <c:pt idx="6">
                  <c:v>Gemeinde/Genossenschaft, n=237</c:v>
                </c:pt>
                <c:pt idx="7">
                  <c:v>private Miete, n=186</c:v>
                </c:pt>
                <c:pt idx="8">
                  <c:v>Wohnzufriedenheit Note 1, n=490</c:v>
                </c:pt>
                <c:pt idx="9">
                  <c:v>Wohnzufriedenheit Note 2, n=325</c:v>
                </c:pt>
                <c:pt idx="10">
                  <c:v>Wohnzufriedenheit Note 3-5, n=185</c:v>
                </c:pt>
              </c:strCache>
            </c:strRef>
          </c:cat>
          <c:val>
            <c:numRef>
              <c:f>('daten riv'!$B$100,'daten riv'!$I$100:$R$100)</c:f>
              <c:numCache>
                <c:formatCode>General</c:formatCode>
                <c:ptCount val="11"/>
                <c:pt idx="0">
                  <c:v>75</c:v>
                </c:pt>
                <c:pt idx="1">
                  <c:v>83</c:v>
                </c:pt>
                <c:pt idx="2">
                  <c:v>73</c:v>
                </c:pt>
                <c:pt idx="3">
                  <c:v>57</c:v>
                </c:pt>
                <c:pt idx="4">
                  <c:v>71</c:v>
                </c:pt>
                <c:pt idx="5">
                  <c:v>84</c:v>
                </c:pt>
                <c:pt idx="6">
                  <c:v>72</c:v>
                </c:pt>
                <c:pt idx="7">
                  <c:v>49</c:v>
                </c:pt>
                <c:pt idx="8">
                  <c:v>88</c:v>
                </c:pt>
                <c:pt idx="9">
                  <c:v>75</c:v>
                </c:pt>
                <c:pt idx="10">
                  <c:v>39</c:v>
                </c:pt>
              </c:numCache>
            </c:numRef>
          </c:val>
          <c:extLst>
            <c:ext xmlns:c16="http://schemas.microsoft.com/office/drawing/2014/chart" uri="{C3380CC4-5D6E-409C-BE32-E72D297353CC}">
              <c16:uniqueId val="{00000009-8CAC-4532-A43B-498045712CA5}"/>
            </c:ext>
          </c:extLst>
        </c:ser>
        <c:dLbls>
          <c:showLegendKey val="0"/>
          <c:showVal val="1"/>
          <c:showCatName val="0"/>
          <c:showSerName val="0"/>
          <c:showPercent val="0"/>
          <c:showBubbleSize val="0"/>
        </c:dLbls>
        <c:gapWidth val="100"/>
        <c:overlap val="100"/>
        <c:axId val="405484744"/>
        <c:axId val="405482392"/>
      </c:barChart>
      <c:catAx>
        <c:axId val="4054847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2392"/>
        <c:crosses val="autoZero"/>
        <c:auto val="1"/>
        <c:lblAlgn val="ctr"/>
        <c:lblOffset val="100"/>
        <c:noMultiLvlLbl val="0"/>
      </c:catAx>
      <c:valAx>
        <c:axId val="405482392"/>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5484744"/>
        <c:crosses val="autoZero"/>
        <c:crossBetween val="between"/>
      </c:valAx>
      <c:spPr>
        <a:noFill/>
        <a:ln w="25400">
          <a:noFill/>
        </a:ln>
        <a:effectLst/>
      </c:spPr>
    </c:plotArea>
    <c:legend>
      <c:legendPos val="t"/>
      <c:layout>
        <c:manualLayout>
          <c:xMode val="edge"/>
          <c:yMode val="edge"/>
          <c:x val="0.4731147991116495"/>
          <c:y val="1.2718600953895072E-2"/>
          <c:w val="0.20556516589272497"/>
          <c:h val="2.9129435132214197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61739861043596"/>
          <c:y val="0.1102794503628223"/>
          <c:w val="0.7661843476826482"/>
          <c:h val="0.88762014446127457"/>
        </c:manualLayout>
      </c:layout>
      <c:barChart>
        <c:barDir val="bar"/>
        <c:grouping val="clustered"/>
        <c:varyColors val="0"/>
        <c:ser>
          <c:idx val="0"/>
          <c:order val="0"/>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2E52-48A1-B2FD-740A923661FE}"/>
              </c:ext>
            </c:extLst>
          </c:dPt>
          <c:dPt>
            <c:idx val="2"/>
            <c:invertIfNegative val="0"/>
            <c:bubble3D val="0"/>
            <c:spPr>
              <a:solidFill>
                <a:srgbClr val="FFFF00"/>
              </a:solidFill>
              <a:ln>
                <a:noFill/>
              </a:ln>
              <a:effectLst/>
            </c:spPr>
            <c:extLst>
              <c:ext xmlns:c16="http://schemas.microsoft.com/office/drawing/2014/chart" uri="{C3380CC4-5D6E-409C-BE32-E72D297353CC}">
                <c16:uniqueId val="{00000003-2E52-48A1-B2FD-740A923661FE}"/>
              </c:ext>
            </c:extLst>
          </c:dPt>
          <c:dPt>
            <c:idx val="3"/>
            <c:invertIfNegative val="0"/>
            <c:bubble3D val="0"/>
            <c:spPr>
              <a:solidFill>
                <a:srgbClr val="FFFF00"/>
              </a:solidFill>
              <a:ln>
                <a:noFill/>
              </a:ln>
              <a:effectLst/>
            </c:spPr>
            <c:extLst>
              <c:ext xmlns:c16="http://schemas.microsoft.com/office/drawing/2014/chart" uri="{C3380CC4-5D6E-409C-BE32-E72D297353CC}">
                <c16:uniqueId val="{00000005-2E52-48A1-B2FD-740A923661FE}"/>
              </c:ext>
            </c:extLst>
          </c:dPt>
          <c:dPt>
            <c:idx val="4"/>
            <c:invertIfNegative val="0"/>
            <c:bubble3D val="0"/>
            <c:spPr>
              <a:solidFill>
                <a:srgbClr val="FFFF00"/>
              </a:solidFill>
              <a:ln>
                <a:noFill/>
              </a:ln>
              <a:effectLst/>
            </c:spPr>
            <c:extLst>
              <c:ext xmlns:c16="http://schemas.microsoft.com/office/drawing/2014/chart" uri="{C3380CC4-5D6E-409C-BE32-E72D297353CC}">
                <c16:uniqueId val="{00000007-2E52-48A1-B2FD-740A923661FE}"/>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riv'!$A$103:$A$117</c:f>
              <c:strCache>
                <c:ptCount val="15"/>
                <c:pt idx="0">
                  <c:v>aktuelle Immobilie zu klein</c:v>
                </c:pt>
                <c:pt idx="1">
                  <c:v>aktuelle Immobilie ist zu teuer</c:v>
                </c:pt>
                <c:pt idx="2">
                  <c:v>berufliche Gründe</c:v>
                </c:pt>
                <c:pt idx="3">
                  <c:v>alleine wohnen, Scheidung, Trennung</c:v>
                </c:pt>
                <c:pt idx="4">
                  <c:v>Eigentum, Haus bauen</c:v>
                </c:pt>
                <c:pt idx="5">
                  <c:v>aktuelle Immobilie zu groß</c:v>
                </c:pt>
                <c:pt idx="6">
                  <c:v>aufs Land, weg aus der Stadt</c:v>
                </c:pt>
                <c:pt idx="7">
                  <c:v>zusammenziehen, Liebe, gemeinsam wohnen</c:v>
                </c:pt>
                <c:pt idx="8">
                  <c:v>gehe ins Ausland</c:v>
                </c:pt>
                <c:pt idx="9">
                  <c:v>Nachbarn negativ</c:v>
                </c:pt>
                <c:pt idx="10">
                  <c:v>Verkehr, Lage, Lärm</c:v>
                </c:pt>
                <c:pt idx="11">
                  <c:v>moderner, von Neubau in Altbau, komfortabler</c:v>
                </c:pt>
                <c:pt idx="12">
                  <c:v>barrierefrei, Alter, Pension</c:v>
                </c:pt>
                <c:pt idx="13">
                  <c:v>Familie (Gründung, Zuwachs)</c:v>
                </c:pt>
                <c:pt idx="14">
                  <c:v>möchte Garten</c:v>
                </c:pt>
              </c:strCache>
            </c:strRef>
          </c:cat>
          <c:val>
            <c:numRef>
              <c:f>'daten riv'!$B$103:$B$117</c:f>
              <c:numCache>
                <c:formatCode>General</c:formatCode>
                <c:ptCount val="15"/>
                <c:pt idx="0">
                  <c:v>36</c:v>
                </c:pt>
                <c:pt idx="1">
                  <c:v>19</c:v>
                </c:pt>
                <c:pt idx="2">
                  <c:v>15</c:v>
                </c:pt>
                <c:pt idx="3">
                  <c:v>8</c:v>
                </c:pt>
                <c:pt idx="4">
                  <c:v>8</c:v>
                </c:pt>
                <c:pt idx="5">
                  <c:v>5</c:v>
                </c:pt>
                <c:pt idx="6">
                  <c:v>3</c:v>
                </c:pt>
                <c:pt idx="7">
                  <c:v>2</c:v>
                </c:pt>
                <c:pt idx="8">
                  <c:v>2</c:v>
                </c:pt>
                <c:pt idx="9">
                  <c:v>2</c:v>
                </c:pt>
                <c:pt idx="10">
                  <c:v>2</c:v>
                </c:pt>
                <c:pt idx="11">
                  <c:v>1</c:v>
                </c:pt>
                <c:pt idx="12">
                  <c:v>1</c:v>
                </c:pt>
                <c:pt idx="13">
                  <c:v>1</c:v>
                </c:pt>
                <c:pt idx="14">
                  <c:v>1</c:v>
                </c:pt>
              </c:numCache>
            </c:numRef>
          </c:val>
          <c:extLst>
            <c:ext xmlns:c16="http://schemas.microsoft.com/office/drawing/2014/chart" uri="{C3380CC4-5D6E-409C-BE32-E72D297353CC}">
              <c16:uniqueId val="{00000008-2E52-48A1-B2FD-740A923661FE}"/>
            </c:ext>
          </c:extLst>
        </c:ser>
        <c:dLbls>
          <c:dLblPos val="outEnd"/>
          <c:showLegendKey val="0"/>
          <c:showVal val="1"/>
          <c:showCatName val="0"/>
          <c:showSerName val="0"/>
          <c:showPercent val="0"/>
          <c:showBubbleSize val="0"/>
        </c:dLbls>
        <c:gapWidth val="75"/>
        <c:axId val="405477688"/>
        <c:axId val="405478080"/>
      </c:barChart>
      <c:catAx>
        <c:axId val="4054776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crossAx val="405478080"/>
        <c:crosses val="autoZero"/>
        <c:auto val="1"/>
        <c:lblAlgn val="ctr"/>
        <c:lblOffset val="100"/>
        <c:noMultiLvlLbl val="0"/>
      </c:catAx>
      <c:valAx>
        <c:axId val="405478080"/>
        <c:scaling>
          <c:orientation val="minMax"/>
          <c:max val="50"/>
          <c:min val="0"/>
        </c:scaling>
        <c:delete val="0"/>
        <c:axPos val="t"/>
        <c:numFmt formatCode="General"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crossAx val="405477688"/>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sz="700">
          <a:solidFill>
            <a:schemeClr val="tx1"/>
          </a:solidFill>
        </a:defRPr>
      </a:pPr>
      <a:endParaRPr lang="de-DE"/>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103700114408775"/>
          <c:y val="0.10798661896194339"/>
          <c:w val="0.75676468133790964"/>
          <c:h val="0.8899129137962879"/>
        </c:manualLayout>
      </c:layout>
      <c:barChart>
        <c:barDir val="bar"/>
        <c:grouping val="percentStacked"/>
        <c:varyColors val="0"/>
        <c:ser>
          <c:idx val="0"/>
          <c:order val="0"/>
          <c:tx>
            <c:strRef>
              <c:f>'daten riv'!$A$139</c:f>
              <c:strCache>
                <c:ptCount val="1"/>
                <c:pt idx="0">
                  <c:v>ja</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FF7F-4B4D-BB4E-6CFD0704B73F}"/>
              </c:ext>
            </c:extLst>
          </c:dPt>
          <c:dPt>
            <c:idx val="2"/>
            <c:invertIfNegative val="0"/>
            <c:bubble3D val="0"/>
            <c:spPr>
              <a:solidFill>
                <a:srgbClr val="FFFF00"/>
              </a:solidFill>
              <a:ln>
                <a:noFill/>
              </a:ln>
              <a:effectLst/>
            </c:spPr>
            <c:extLst>
              <c:ext xmlns:c16="http://schemas.microsoft.com/office/drawing/2014/chart" uri="{C3380CC4-5D6E-409C-BE32-E72D297353CC}">
                <c16:uniqueId val="{00000003-FF7F-4B4D-BB4E-6CFD0704B73F}"/>
              </c:ext>
            </c:extLst>
          </c:dPt>
          <c:dPt>
            <c:idx val="3"/>
            <c:invertIfNegative val="0"/>
            <c:bubble3D val="0"/>
            <c:spPr>
              <a:solidFill>
                <a:srgbClr val="FFFF00"/>
              </a:solidFill>
              <a:ln>
                <a:noFill/>
              </a:ln>
              <a:effectLst/>
            </c:spPr>
            <c:extLst>
              <c:ext xmlns:c16="http://schemas.microsoft.com/office/drawing/2014/chart" uri="{C3380CC4-5D6E-409C-BE32-E72D297353CC}">
                <c16:uniqueId val="{00000005-FF7F-4B4D-BB4E-6CFD0704B73F}"/>
              </c:ext>
            </c:extLst>
          </c:dPt>
          <c:dPt>
            <c:idx val="4"/>
            <c:invertIfNegative val="0"/>
            <c:bubble3D val="0"/>
            <c:spPr>
              <a:solidFill>
                <a:srgbClr val="FFFF00"/>
              </a:solidFill>
              <a:ln>
                <a:noFill/>
              </a:ln>
              <a:effectLst/>
            </c:spPr>
            <c:extLst>
              <c:ext xmlns:c16="http://schemas.microsoft.com/office/drawing/2014/chart" uri="{C3380CC4-5D6E-409C-BE32-E72D297353CC}">
                <c16:uniqueId val="{00000007-FF7F-4B4D-BB4E-6CFD0704B73F}"/>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riv'!$B$138:$H$138</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riv'!$B$139:$H$139</c:f>
              <c:numCache>
                <c:formatCode>General</c:formatCode>
                <c:ptCount val="7"/>
                <c:pt idx="0">
                  <c:v>10</c:v>
                </c:pt>
                <c:pt idx="1">
                  <c:v>9</c:v>
                </c:pt>
                <c:pt idx="2">
                  <c:v>10</c:v>
                </c:pt>
                <c:pt idx="3">
                  <c:v>12</c:v>
                </c:pt>
                <c:pt idx="4">
                  <c:v>10</c:v>
                </c:pt>
                <c:pt idx="5">
                  <c:v>9</c:v>
                </c:pt>
                <c:pt idx="6">
                  <c:v>8</c:v>
                </c:pt>
              </c:numCache>
            </c:numRef>
          </c:val>
          <c:extLst>
            <c:ext xmlns:c16="http://schemas.microsoft.com/office/drawing/2014/chart" uri="{C3380CC4-5D6E-409C-BE32-E72D297353CC}">
              <c16:uniqueId val="{00000008-FF7F-4B4D-BB4E-6CFD0704B73F}"/>
            </c:ext>
          </c:extLst>
        </c:ser>
        <c:ser>
          <c:idx val="1"/>
          <c:order val="1"/>
          <c:tx>
            <c:strRef>
              <c:f>'daten riv'!$A$140</c:f>
              <c:strCache>
                <c:ptCount val="1"/>
                <c:pt idx="0">
                  <c:v>nein</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riv'!$B$138:$H$138</c:f>
              <c:strCache>
                <c:ptCount val="7"/>
                <c:pt idx="0">
                  <c:v>total, n=1000</c:v>
                </c:pt>
                <c:pt idx="1">
                  <c:v>Männer, n=500</c:v>
                </c:pt>
                <c:pt idx="2">
                  <c:v>Frauen, n=500</c:v>
                </c:pt>
                <c:pt idx="3">
                  <c:v>20-30 Jahre, n= 227</c:v>
                </c:pt>
                <c:pt idx="4">
                  <c:v>31-40 Jahre, n=211</c:v>
                </c:pt>
                <c:pt idx="5">
                  <c:v>41-50 Jahre, n=235</c:v>
                </c:pt>
                <c:pt idx="6">
                  <c:v>51-65 Jahre, n=327</c:v>
                </c:pt>
              </c:strCache>
            </c:strRef>
          </c:cat>
          <c:val>
            <c:numRef>
              <c:f>'daten riv'!$B$140:$H$140</c:f>
              <c:numCache>
                <c:formatCode>General</c:formatCode>
                <c:ptCount val="7"/>
                <c:pt idx="0">
                  <c:v>90</c:v>
                </c:pt>
                <c:pt idx="1">
                  <c:v>91</c:v>
                </c:pt>
                <c:pt idx="2">
                  <c:v>90</c:v>
                </c:pt>
                <c:pt idx="3">
                  <c:v>88</c:v>
                </c:pt>
                <c:pt idx="4">
                  <c:v>90</c:v>
                </c:pt>
                <c:pt idx="5">
                  <c:v>91</c:v>
                </c:pt>
                <c:pt idx="6">
                  <c:v>92</c:v>
                </c:pt>
              </c:numCache>
            </c:numRef>
          </c:val>
          <c:extLst>
            <c:ext xmlns:c16="http://schemas.microsoft.com/office/drawing/2014/chart" uri="{C3380CC4-5D6E-409C-BE32-E72D297353CC}">
              <c16:uniqueId val="{00000009-FF7F-4B4D-BB4E-6CFD0704B73F}"/>
            </c:ext>
          </c:extLst>
        </c:ser>
        <c:dLbls>
          <c:showLegendKey val="0"/>
          <c:showVal val="1"/>
          <c:showCatName val="0"/>
          <c:showSerName val="0"/>
          <c:showPercent val="0"/>
          <c:showBubbleSize val="0"/>
        </c:dLbls>
        <c:gapWidth val="100"/>
        <c:overlap val="100"/>
        <c:axId val="406355800"/>
        <c:axId val="406356192"/>
      </c:barChart>
      <c:catAx>
        <c:axId val="4063558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6356192"/>
        <c:crosses val="autoZero"/>
        <c:auto val="1"/>
        <c:lblAlgn val="ctr"/>
        <c:lblOffset val="100"/>
        <c:noMultiLvlLbl val="0"/>
      </c:catAx>
      <c:valAx>
        <c:axId val="406356192"/>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6355800"/>
        <c:crosses val="autoZero"/>
        <c:crossBetween val="between"/>
      </c:valAx>
      <c:spPr>
        <a:noFill/>
        <a:ln w="25400">
          <a:noFill/>
        </a:ln>
        <a:effectLst/>
      </c:spPr>
    </c:plotArea>
    <c:legend>
      <c:legendPos val="t"/>
      <c:layout>
        <c:manualLayout>
          <c:xMode val="edge"/>
          <c:yMode val="edge"/>
          <c:x val="0.4731147991116495"/>
          <c:y val="1.2718600953895072E-2"/>
          <c:w val="0.20556516589272497"/>
          <c:h val="2.9129435132214197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7681189165416057"/>
          <c:y val="0.11027945572832937"/>
          <c:w val="0.59213956413214153"/>
          <c:h val="0.88762014446127457"/>
        </c:manualLayout>
      </c:layout>
      <c:barChart>
        <c:barDir val="bar"/>
        <c:grouping val="clustered"/>
        <c:varyColors val="0"/>
        <c:ser>
          <c:idx val="0"/>
          <c:order val="0"/>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D006-4076-B56F-A62F228B6214}"/>
              </c:ext>
            </c:extLst>
          </c:dPt>
          <c:dPt>
            <c:idx val="2"/>
            <c:invertIfNegative val="0"/>
            <c:bubble3D val="0"/>
            <c:spPr>
              <a:solidFill>
                <a:srgbClr val="FFFF00"/>
              </a:solidFill>
              <a:ln>
                <a:noFill/>
              </a:ln>
              <a:effectLst/>
            </c:spPr>
            <c:extLst>
              <c:ext xmlns:c16="http://schemas.microsoft.com/office/drawing/2014/chart" uri="{C3380CC4-5D6E-409C-BE32-E72D297353CC}">
                <c16:uniqueId val="{00000003-D006-4076-B56F-A62F228B6214}"/>
              </c:ext>
            </c:extLst>
          </c:dPt>
          <c:dPt>
            <c:idx val="3"/>
            <c:invertIfNegative val="0"/>
            <c:bubble3D val="0"/>
            <c:spPr>
              <a:solidFill>
                <a:srgbClr val="FFFF00"/>
              </a:solidFill>
              <a:ln>
                <a:noFill/>
              </a:ln>
              <a:effectLst/>
            </c:spPr>
            <c:extLst>
              <c:ext xmlns:c16="http://schemas.microsoft.com/office/drawing/2014/chart" uri="{C3380CC4-5D6E-409C-BE32-E72D297353CC}">
                <c16:uniqueId val="{00000005-D006-4076-B56F-A62F228B6214}"/>
              </c:ext>
            </c:extLst>
          </c:dPt>
          <c:dPt>
            <c:idx val="4"/>
            <c:invertIfNegative val="0"/>
            <c:bubble3D val="0"/>
            <c:spPr>
              <a:solidFill>
                <a:srgbClr val="FFFF00"/>
              </a:solidFill>
              <a:ln>
                <a:noFill/>
              </a:ln>
              <a:effectLst/>
            </c:spPr>
            <c:extLst>
              <c:ext xmlns:c16="http://schemas.microsoft.com/office/drawing/2014/chart" uri="{C3380CC4-5D6E-409C-BE32-E72D297353CC}">
                <c16:uniqueId val="{00000007-D006-4076-B56F-A62F228B6214}"/>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riv'!$A$143:$A$147</c:f>
              <c:strCache>
                <c:ptCount val="5"/>
                <c:pt idx="0">
                  <c:v>Einfamilienhaus</c:v>
                </c:pt>
                <c:pt idx="1">
                  <c:v>Wohnung</c:v>
                </c:pt>
                <c:pt idx="2">
                  <c:v>Grundstück</c:v>
                </c:pt>
                <c:pt idx="3">
                  <c:v>Gewerbeimmobilie</c:v>
                </c:pt>
                <c:pt idx="4">
                  <c:v>sonstiges</c:v>
                </c:pt>
              </c:strCache>
            </c:strRef>
          </c:cat>
          <c:val>
            <c:numRef>
              <c:f>'daten riv'!$B$143:$B$147</c:f>
              <c:numCache>
                <c:formatCode>General</c:formatCode>
                <c:ptCount val="5"/>
                <c:pt idx="0">
                  <c:v>32</c:v>
                </c:pt>
                <c:pt idx="1">
                  <c:v>58</c:v>
                </c:pt>
                <c:pt idx="2">
                  <c:v>6</c:v>
                </c:pt>
                <c:pt idx="3">
                  <c:v>3</c:v>
                </c:pt>
                <c:pt idx="4">
                  <c:v>9</c:v>
                </c:pt>
              </c:numCache>
            </c:numRef>
          </c:val>
          <c:extLst>
            <c:ext xmlns:c16="http://schemas.microsoft.com/office/drawing/2014/chart" uri="{C3380CC4-5D6E-409C-BE32-E72D297353CC}">
              <c16:uniqueId val="{00000008-D006-4076-B56F-A62F228B6214}"/>
            </c:ext>
          </c:extLst>
        </c:ser>
        <c:dLbls>
          <c:showLegendKey val="0"/>
          <c:showVal val="1"/>
          <c:showCatName val="0"/>
          <c:showSerName val="0"/>
          <c:showPercent val="0"/>
          <c:showBubbleSize val="0"/>
        </c:dLbls>
        <c:gapWidth val="150"/>
        <c:axId val="406356584"/>
        <c:axId val="406353448"/>
      </c:barChart>
      <c:catAx>
        <c:axId val="406356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6353448"/>
        <c:crosses val="autoZero"/>
        <c:auto val="1"/>
        <c:lblAlgn val="ctr"/>
        <c:lblOffset val="100"/>
        <c:noMultiLvlLbl val="0"/>
      </c:catAx>
      <c:valAx>
        <c:axId val="406353448"/>
        <c:scaling>
          <c:orientation val="minMax"/>
          <c:max val="100"/>
          <c:min val="0"/>
        </c:scaling>
        <c:delete val="0"/>
        <c:axPos val="t"/>
        <c:numFmt formatCode="General"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6356584"/>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103700114408775"/>
          <c:y val="0.1102794503628223"/>
          <c:w val="0.75676468133790964"/>
          <c:h val="0.88762014446127457"/>
        </c:manualLayout>
      </c:layout>
      <c:barChart>
        <c:barDir val="bar"/>
        <c:grouping val="clustered"/>
        <c:varyColors val="0"/>
        <c:ser>
          <c:idx val="0"/>
          <c:order val="0"/>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E5CC-46CE-AC86-D8F18DAAC6C5}"/>
              </c:ext>
            </c:extLst>
          </c:dPt>
          <c:dPt>
            <c:idx val="2"/>
            <c:invertIfNegative val="0"/>
            <c:bubble3D val="0"/>
            <c:spPr>
              <a:solidFill>
                <a:srgbClr val="FFFF00"/>
              </a:solidFill>
              <a:ln>
                <a:noFill/>
              </a:ln>
              <a:effectLst/>
            </c:spPr>
            <c:extLst>
              <c:ext xmlns:c16="http://schemas.microsoft.com/office/drawing/2014/chart" uri="{C3380CC4-5D6E-409C-BE32-E72D297353CC}">
                <c16:uniqueId val="{00000003-E5CC-46CE-AC86-D8F18DAAC6C5}"/>
              </c:ext>
            </c:extLst>
          </c:dPt>
          <c:dPt>
            <c:idx val="3"/>
            <c:invertIfNegative val="0"/>
            <c:bubble3D val="0"/>
            <c:spPr>
              <a:solidFill>
                <a:srgbClr val="FFFF00"/>
              </a:solidFill>
              <a:ln>
                <a:noFill/>
              </a:ln>
              <a:effectLst/>
            </c:spPr>
            <c:extLst>
              <c:ext xmlns:c16="http://schemas.microsoft.com/office/drawing/2014/chart" uri="{C3380CC4-5D6E-409C-BE32-E72D297353CC}">
                <c16:uniqueId val="{00000005-E5CC-46CE-AC86-D8F18DAAC6C5}"/>
              </c:ext>
            </c:extLst>
          </c:dPt>
          <c:dPt>
            <c:idx val="4"/>
            <c:invertIfNegative val="0"/>
            <c:bubble3D val="0"/>
            <c:spPr>
              <a:solidFill>
                <a:srgbClr val="FFFF00"/>
              </a:solidFill>
              <a:ln>
                <a:noFill/>
              </a:ln>
              <a:effectLst/>
            </c:spPr>
            <c:extLst>
              <c:ext xmlns:c16="http://schemas.microsoft.com/office/drawing/2014/chart" uri="{C3380CC4-5D6E-409C-BE32-E72D297353CC}">
                <c16:uniqueId val="{00000007-E5CC-46CE-AC86-D8F18DAAC6C5}"/>
              </c:ext>
            </c:extLst>
          </c:dPt>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85000"/>
                        <a:lumOff val="1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riv'!$A$150:$A$158</c:f>
              <c:strCache>
                <c:ptCount val="9"/>
                <c:pt idx="0">
                  <c:v>Vermietung einer Anlage-Immobilie, z.B. Vorsorgewohnung</c:v>
                </c:pt>
                <c:pt idx="1">
                  <c:v>Geldbedarf</c:v>
                </c:pt>
                <c:pt idx="2">
                  <c:v>Immobilie ist zu klein</c:v>
                </c:pt>
                <c:pt idx="3">
                  <c:v>Habe die Immobilie geerbt und nütze sie selbst nicht</c:v>
                </c:pt>
                <c:pt idx="4">
                  <c:v>Immobilien ist zu groß</c:v>
                </c:pt>
                <c:pt idx="5">
                  <c:v>Pensionierung</c:v>
                </c:pt>
                <c:pt idx="6">
                  <c:v>Scheidung</c:v>
                </c:pt>
                <c:pt idx="7">
                  <c:v>Übersiedelung aus beruflichen Gründen</c:v>
                </c:pt>
                <c:pt idx="8">
                  <c:v>Hochzeit</c:v>
                </c:pt>
              </c:strCache>
            </c:strRef>
          </c:cat>
          <c:val>
            <c:numRef>
              <c:f>'daten riv'!$B$150:$B$158</c:f>
              <c:numCache>
                <c:formatCode>General</c:formatCode>
                <c:ptCount val="9"/>
                <c:pt idx="0">
                  <c:v>32</c:v>
                </c:pt>
                <c:pt idx="1">
                  <c:v>21</c:v>
                </c:pt>
                <c:pt idx="2">
                  <c:v>20</c:v>
                </c:pt>
                <c:pt idx="3">
                  <c:v>16</c:v>
                </c:pt>
                <c:pt idx="4">
                  <c:v>10</c:v>
                </c:pt>
                <c:pt idx="5">
                  <c:v>4</c:v>
                </c:pt>
                <c:pt idx="6">
                  <c:v>3</c:v>
                </c:pt>
                <c:pt idx="7">
                  <c:v>2</c:v>
                </c:pt>
                <c:pt idx="8">
                  <c:v>0</c:v>
                </c:pt>
              </c:numCache>
            </c:numRef>
          </c:val>
          <c:extLst>
            <c:ext xmlns:c16="http://schemas.microsoft.com/office/drawing/2014/chart" uri="{C3380CC4-5D6E-409C-BE32-E72D297353CC}">
              <c16:uniqueId val="{00000008-E5CC-46CE-AC86-D8F18DAAC6C5}"/>
            </c:ext>
          </c:extLst>
        </c:ser>
        <c:dLbls>
          <c:dLblPos val="outEnd"/>
          <c:showLegendKey val="0"/>
          <c:showVal val="1"/>
          <c:showCatName val="0"/>
          <c:showSerName val="0"/>
          <c:showPercent val="0"/>
          <c:showBubbleSize val="0"/>
        </c:dLbls>
        <c:gapWidth val="150"/>
        <c:axId val="406357368"/>
        <c:axId val="406358152"/>
      </c:barChart>
      <c:catAx>
        <c:axId val="406357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6358152"/>
        <c:crosses val="autoZero"/>
        <c:auto val="1"/>
        <c:lblAlgn val="ctr"/>
        <c:lblOffset val="100"/>
        <c:noMultiLvlLbl val="0"/>
      </c:catAx>
      <c:valAx>
        <c:axId val="406358152"/>
        <c:scaling>
          <c:orientation val="minMax"/>
          <c:max val="100"/>
          <c:min val="0"/>
        </c:scaling>
        <c:delete val="0"/>
        <c:axPos val="t"/>
        <c:numFmt formatCode="General"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406357368"/>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solidFill>
              <a:srgbClr val="FFFF00"/>
            </a:solidFill>
          </c:spPr>
          <c:explosion val="2"/>
          <c:dPt>
            <c:idx val="0"/>
            <c:bubble3D val="0"/>
            <c:spPr>
              <a:solidFill>
                <a:srgbClr val="FFFFFF">
                  <a:lumMod val="75000"/>
                </a:srgbClr>
              </a:solidFill>
              <a:ln>
                <a:noFill/>
              </a:ln>
              <a:effectLst/>
            </c:spPr>
            <c:extLst>
              <c:ext xmlns:c16="http://schemas.microsoft.com/office/drawing/2014/chart" uri="{C3380CC4-5D6E-409C-BE32-E72D297353CC}">
                <c16:uniqueId val="{00000001-EB7A-44AB-8EC4-82DCBEC2D5C6}"/>
              </c:ext>
            </c:extLst>
          </c:dPt>
          <c:dPt>
            <c:idx val="1"/>
            <c:bubble3D val="0"/>
            <c:spPr>
              <a:solidFill>
                <a:srgbClr val="FFFF00"/>
              </a:solidFill>
              <a:ln>
                <a:noFill/>
              </a:ln>
              <a:effectLst/>
            </c:spPr>
            <c:extLst>
              <c:ext xmlns:c16="http://schemas.microsoft.com/office/drawing/2014/chart" uri="{C3380CC4-5D6E-409C-BE32-E72D297353CC}">
                <c16:uniqueId val="{00000003-EB7A-44AB-8EC4-82DCBEC2D5C6}"/>
              </c:ext>
            </c:extLst>
          </c:dPt>
          <c:dPt>
            <c:idx val="2"/>
            <c:bubble3D val="0"/>
            <c:explosion val="0"/>
            <c:spPr>
              <a:solidFill>
                <a:srgbClr val="FFC000"/>
              </a:solidFill>
              <a:ln>
                <a:noFill/>
              </a:ln>
              <a:effectLst/>
            </c:spPr>
            <c:extLst>
              <c:ext xmlns:c16="http://schemas.microsoft.com/office/drawing/2014/chart" uri="{C3380CC4-5D6E-409C-BE32-E72D297353CC}">
                <c16:uniqueId val="{00000005-EB7A-44AB-8EC4-82DCBEC2D5C6}"/>
              </c:ext>
            </c:extLst>
          </c:dPt>
          <c:dPt>
            <c:idx val="3"/>
            <c:bubble3D val="0"/>
            <c:spPr>
              <a:solidFill>
                <a:srgbClr val="FFFF00"/>
              </a:solidFill>
              <a:ln>
                <a:noFill/>
              </a:ln>
              <a:effectLst/>
            </c:spPr>
            <c:extLst>
              <c:ext xmlns:c16="http://schemas.microsoft.com/office/drawing/2014/chart" uri="{C3380CC4-5D6E-409C-BE32-E72D297353CC}">
                <c16:uniqueId val="{00000007-EB7A-44AB-8EC4-82DCBEC2D5C6}"/>
              </c:ext>
            </c:extLst>
          </c:dPt>
          <c:dPt>
            <c:idx val="4"/>
            <c:bubble3D val="0"/>
            <c:spPr>
              <a:solidFill>
                <a:srgbClr val="FFFF00"/>
              </a:solidFill>
              <a:ln>
                <a:noFill/>
              </a:ln>
              <a:effectLst/>
            </c:spPr>
            <c:extLst>
              <c:ext xmlns:c16="http://schemas.microsoft.com/office/drawing/2014/chart" uri="{C3380CC4-5D6E-409C-BE32-E72D297353CC}">
                <c16:uniqueId val="{00000009-EB7A-44AB-8EC4-82DCBEC2D5C6}"/>
              </c:ext>
            </c:extLst>
          </c:dPt>
          <c:dPt>
            <c:idx val="5"/>
            <c:bubble3D val="0"/>
            <c:spPr>
              <a:solidFill>
                <a:srgbClr val="FFFF00"/>
              </a:solidFill>
              <a:ln>
                <a:noFill/>
              </a:ln>
              <a:effectLst/>
            </c:spPr>
            <c:extLst>
              <c:ext xmlns:c16="http://schemas.microsoft.com/office/drawing/2014/chart" uri="{C3380CC4-5D6E-409C-BE32-E72D297353CC}">
                <c16:uniqueId val="{0000000B-EB7A-44AB-8EC4-82DCBEC2D5C6}"/>
              </c:ext>
            </c:extLst>
          </c:dPt>
          <c:dPt>
            <c:idx val="6"/>
            <c:bubble3D val="0"/>
            <c:spPr>
              <a:solidFill>
                <a:srgbClr val="FFFF00"/>
              </a:solidFill>
              <a:ln>
                <a:noFill/>
              </a:ln>
              <a:effectLst/>
            </c:spPr>
            <c:extLst>
              <c:ext xmlns:c16="http://schemas.microsoft.com/office/drawing/2014/chart" uri="{C3380CC4-5D6E-409C-BE32-E72D297353CC}">
                <c16:uniqueId val="{0000000D-EB7A-44AB-8EC4-82DCBEC2D5C6}"/>
              </c:ext>
            </c:extLst>
          </c:dPt>
          <c:dLbls>
            <c:dLbl>
              <c:idx val="0"/>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EB7A-44AB-8EC4-82DCBEC2D5C6}"/>
                </c:ext>
              </c:extLst>
            </c:dLbl>
            <c:dLbl>
              <c:idx val="4"/>
              <c:tx>
                <c:rich>
                  <a:bodyPr/>
                  <a:lstStyle/>
                  <a:p>
                    <a:fld id="{A78B89BB-B638-4CE8-9F24-95EAD9BB9BF3}" type="CATEGORYNAME">
                      <a:rPr lang="en-US"/>
                      <a:pPr/>
                      <a:t>[RUBRIKENNAME]</a:t>
                    </a:fld>
                    <a:endParaRPr lang="en-US" baseline="0"/>
                  </a:p>
                  <a:p>
                    <a:fld id="{68E1CD3C-ECA6-417C-B526-5CF4FFDA32CC}" type="VALUE">
                      <a:rPr lang="en-US"/>
                      <a:pPr/>
                      <a:t>[WERT]</a:t>
                    </a:fld>
                    <a:endParaRPr lang="de-AT"/>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EB7A-44AB-8EC4-82DCBEC2D5C6}"/>
                </c:ext>
              </c:extLst>
            </c:dLbl>
            <c:dLbl>
              <c:idx val="5"/>
              <c:tx>
                <c:rich>
                  <a:bodyPr/>
                  <a:lstStyle/>
                  <a:p>
                    <a:fld id="{1948354D-E8CC-4A2A-9240-D6D7AB4BCB91}" type="CATEGORYNAME">
                      <a:rPr lang="en-US"/>
                      <a:pPr/>
                      <a:t>[RUBRIKENNAME]</a:t>
                    </a:fld>
                    <a:endParaRPr lang="en-US" baseline="0"/>
                  </a:p>
                  <a:p>
                    <a:r>
                      <a:rPr lang="en-US"/>
                      <a:t>0</a:t>
                    </a:r>
                    <a:fld id="{3F82BDD6-3078-4E91-AE86-A3C57FDC3E56}" type="VALUE">
                      <a:rPr lang="en-US"/>
                      <a:pPr/>
                      <a:t>[WERT]</a:t>
                    </a:fld>
                    <a:endParaRPr lang="en-US"/>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EB7A-44AB-8EC4-82DCBEC2D5C6}"/>
                </c:ext>
              </c:extLst>
            </c:dLbl>
            <c:numFmt formatCode="0%" sourceLinked="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de-DE"/>
              </a:p>
            </c:txPr>
            <c:showLegendKey val="0"/>
            <c:showVal val="0"/>
            <c:showCatName val="0"/>
            <c:showSerName val="0"/>
            <c:showPercent val="1"/>
            <c:showBubbleSize val="0"/>
            <c:separator>
</c:separator>
            <c:showLeaderLines val="0"/>
            <c:extLst>
              <c:ext xmlns:c15="http://schemas.microsoft.com/office/drawing/2012/chart" uri="{CE6537A1-D6FC-4f65-9D91-7224C49458BB}">
                <c15:layout/>
              </c:ext>
            </c:extLst>
          </c:dLbls>
          <c:cat>
            <c:strRef>
              <c:f>'daten riv'!$A$167:$A$169</c:f>
              <c:strCache>
                <c:ptCount val="3"/>
                <c:pt idx="0">
                  <c:v>verkauft/vermietet</c:v>
                </c:pt>
                <c:pt idx="1">
                  <c:v>gesucht</c:v>
                </c:pt>
                <c:pt idx="2">
                  <c:v>sowohl als auch</c:v>
                </c:pt>
              </c:strCache>
            </c:strRef>
          </c:cat>
          <c:val>
            <c:numRef>
              <c:f>'daten riv'!$B$167:$B$169</c:f>
              <c:numCache>
                <c:formatCode>General</c:formatCode>
                <c:ptCount val="3"/>
                <c:pt idx="0">
                  <c:v>23</c:v>
                </c:pt>
                <c:pt idx="1">
                  <c:v>68</c:v>
                </c:pt>
                <c:pt idx="2">
                  <c:v>10</c:v>
                </c:pt>
              </c:numCache>
            </c:numRef>
          </c:val>
          <c:extLst>
            <c:ext xmlns:c16="http://schemas.microsoft.com/office/drawing/2014/chart" uri="{C3380CC4-5D6E-409C-BE32-E72D297353CC}">
              <c16:uniqueId val="{0000000E-EB7A-44AB-8EC4-82DCBEC2D5C6}"/>
            </c:ext>
          </c:extLst>
        </c:ser>
        <c:dLbls>
          <c:showLegendKey val="0"/>
          <c:showVal val="0"/>
          <c:showCatName val="0"/>
          <c:showSerName val="0"/>
          <c:showPercent val="1"/>
          <c:showBubbleSize val="0"/>
          <c:showLeaderLines val="0"/>
        </c:dLbls>
        <c:firstSliceAng val="121"/>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800">
          <a:solidFill>
            <a:schemeClr val="tx1">
              <a:lumMod val="75000"/>
              <a:lumOff val="25000"/>
            </a:schemeClr>
          </a:solidFill>
        </a:defRPr>
      </a:pPr>
      <a:endParaRPr lang="de-DE"/>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869939112602396"/>
          <c:y val="0.1228154132455543"/>
          <c:w val="0.5013006761874943"/>
          <c:h val="0.84106674071212917"/>
        </c:manualLayout>
      </c:layout>
      <c:barChart>
        <c:barDir val="bar"/>
        <c:grouping val="clustered"/>
        <c:varyColors val="0"/>
        <c:ser>
          <c:idx val="1"/>
          <c:order val="0"/>
          <c:tx>
            <c:strRef>
              <c:f>Tabelle1!$C$1</c:f>
              <c:strCache>
                <c:ptCount val="1"/>
                <c:pt idx="0">
                  <c:v>2019</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Tabelle1!$A$2:$A$14</c:f>
              <c:strCache>
                <c:ptCount val="12"/>
                <c:pt idx="0">
                  <c:v>innovative Verkaufsstrategie</c:v>
                </c:pt>
                <c:pt idx="1">
                  <c:v>organisiert Übersiedlungshilfe</c:v>
                </c:pt>
                <c:pt idx="2">
                  <c:v>unterstützt mich bei Bank und Ämtern</c:v>
                </c:pt>
                <c:pt idx="3">
                  <c:v>gute Erreichbarkeit</c:v>
                </c:pt>
                <c:pt idx="4">
                  <c:v>regelmäßige Betreuung</c:v>
                </c:pt>
                <c:pt idx="5">
                  <c:v>hilft bei Preisfindung im Verkauf</c:v>
                </c:pt>
                <c:pt idx="6">
                  <c:v>großes Immobilienangebot</c:v>
                </c:pt>
                <c:pt idx="7">
                  <c:v>engagiert sich für meine Anliegen</c:v>
                </c:pt>
                <c:pt idx="8">
                  <c:v>schlägt mir Objektevor, die meinen Wünschen entsprechen</c:v>
                </c:pt>
                <c:pt idx="9">
                  <c:v>hat Objekte zu fairen Preisen</c:v>
                </c:pt>
                <c:pt idx="10">
                  <c:v>hohe Fachkenntnis</c:v>
                </c:pt>
                <c:pt idx="11">
                  <c:v>korrekte Vorgangsweise</c:v>
                </c:pt>
              </c:strCache>
            </c:strRef>
          </c:cat>
          <c:val>
            <c:numRef>
              <c:f>Tabelle1!$C$2:$C$14</c:f>
              <c:numCache>
                <c:formatCode>General</c:formatCode>
                <c:ptCount val="13"/>
                <c:pt idx="0">
                  <c:v>12</c:v>
                </c:pt>
                <c:pt idx="1">
                  <c:v>12</c:v>
                </c:pt>
                <c:pt idx="2">
                  <c:v>29</c:v>
                </c:pt>
                <c:pt idx="3">
                  <c:v>42</c:v>
                </c:pt>
                <c:pt idx="4">
                  <c:v>37</c:v>
                </c:pt>
                <c:pt idx="5">
                  <c:v>52</c:v>
                </c:pt>
                <c:pt idx="6">
                  <c:v>47</c:v>
                </c:pt>
                <c:pt idx="7">
                  <c:v>59</c:v>
                </c:pt>
                <c:pt idx="8">
                  <c:v>64</c:v>
                </c:pt>
                <c:pt idx="9">
                  <c:v>63</c:v>
                </c:pt>
                <c:pt idx="10">
                  <c:v>69</c:v>
                </c:pt>
                <c:pt idx="11">
                  <c:v>73</c:v>
                </c:pt>
              </c:numCache>
            </c:numRef>
          </c:val>
          <c:extLst>
            <c:ext xmlns:c16="http://schemas.microsoft.com/office/drawing/2014/chart" uri="{C3380CC4-5D6E-409C-BE32-E72D297353CC}">
              <c16:uniqueId val="{00000001-A800-41F7-8AD9-0BA791A156CE}"/>
            </c:ext>
          </c:extLst>
        </c:ser>
        <c:dLbls>
          <c:showLegendKey val="0"/>
          <c:showVal val="1"/>
          <c:showCatName val="0"/>
          <c:showSerName val="0"/>
          <c:showPercent val="0"/>
          <c:showBubbleSize val="0"/>
        </c:dLbls>
        <c:gapWidth val="150"/>
        <c:overlap val="-25"/>
        <c:axId val="594040120"/>
        <c:axId val="701741488"/>
      </c:barChart>
      <c:catAx>
        <c:axId val="594040120"/>
        <c:scaling>
          <c:orientation val="minMax"/>
        </c:scaling>
        <c:delete val="0"/>
        <c:axPos val="l"/>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crossAx val="701741488"/>
        <c:crosses val="autoZero"/>
        <c:auto val="1"/>
        <c:lblAlgn val="ctr"/>
        <c:lblOffset val="100"/>
        <c:noMultiLvlLbl val="0"/>
      </c:catAx>
      <c:valAx>
        <c:axId val="701741488"/>
        <c:scaling>
          <c:orientation val="minMax"/>
        </c:scaling>
        <c:delete val="1"/>
        <c:axPos val="b"/>
        <c:numFmt formatCode="General" sourceLinked="1"/>
        <c:majorTickMark val="none"/>
        <c:minorTickMark val="none"/>
        <c:tickLblPos val="nextTo"/>
        <c:crossAx val="594040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showLegendKey val="0"/>
          <c:showVal val="0"/>
          <c:showCatName val="0"/>
          <c:showSerName val="0"/>
          <c:showPercent val="1"/>
          <c:showBubbleSize val="0"/>
          <c:showLeaderLines val="0"/>
        </c:dLbls>
        <c:firstSliceAng val="121"/>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nchor="t" anchorCtr="0"/>
    <a:lstStyle/>
    <a:p>
      <a:pPr>
        <a:defRPr sz="900">
          <a:solidFill>
            <a:schemeClr val="tx1">
              <a:lumMod val="75000"/>
              <a:lumOff val="25000"/>
            </a:schemeClr>
          </a:solidFill>
        </a:defRPr>
      </a:pPr>
      <a:endParaRPr lang="de-DE"/>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haben Makler für Immobiliensuche in Anspruch genommen</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Tabelle1!$A$2:$A$11</c:f>
              <c:strCache>
                <c:ptCount val="9"/>
                <c:pt idx="0">
                  <c:v>Unterstützung beim Übersiedeln anbieten, zB Möbeltransporte</c:v>
                </c:pt>
                <c:pt idx="1">
                  <c:v>Eigenheimversicherungenempfehlen</c:v>
                </c:pt>
                <c:pt idx="2">
                  <c:v>Einen 360° Rundgang der Immobilie im Internet abspielen</c:v>
                </c:pt>
                <c:pt idx="3">
                  <c:v>Ein Finanzierungsangebot vermitteln zB bei einer Bank oder Bausparkasse</c:v>
                </c:pt>
                <c:pt idx="4">
                  <c:v>Beraten ob ein Kauf oder eine Miete sinnvoller ist</c:v>
                </c:pt>
                <c:pt idx="5">
                  <c:v>Bonitätsprüfung der Interessenten vornehmen</c:v>
                </c:pt>
                <c:pt idx="6">
                  <c:v>Eine schriftliche Objektpräsentation - Exposé - zur Verfügung stellen</c:v>
                </c:pt>
                <c:pt idx="7">
                  <c:v>Gute Fotos vom Objekt machen</c:v>
                </c:pt>
                <c:pt idx="8">
                  <c:v>Zum Thema Wohnbauförderung beraten</c:v>
                </c:pt>
              </c:strCache>
            </c:strRef>
          </c:cat>
          <c:val>
            <c:numRef>
              <c:f>Tabelle1!$B$2:$B$11</c:f>
              <c:numCache>
                <c:formatCode>General</c:formatCode>
                <c:ptCount val="10"/>
                <c:pt idx="0">
                  <c:v>29</c:v>
                </c:pt>
                <c:pt idx="1">
                  <c:v>40</c:v>
                </c:pt>
                <c:pt idx="2">
                  <c:v>57</c:v>
                </c:pt>
                <c:pt idx="3">
                  <c:v>61</c:v>
                </c:pt>
                <c:pt idx="4">
                  <c:v>64</c:v>
                </c:pt>
                <c:pt idx="5">
                  <c:v>65</c:v>
                </c:pt>
                <c:pt idx="6">
                  <c:v>68</c:v>
                </c:pt>
                <c:pt idx="7">
                  <c:v>70</c:v>
                </c:pt>
                <c:pt idx="8">
                  <c:v>73</c:v>
                </c:pt>
              </c:numCache>
            </c:numRef>
          </c:val>
          <c:extLst>
            <c:ext xmlns:c16="http://schemas.microsoft.com/office/drawing/2014/chart" uri="{C3380CC4-5D6E-409C-BE32-E72D297353CC}">
              <c16:uniqueId val="{00000000-6765-4772-B5D4-F856D7ED00FE}"/>
            </c:ext>
          </c:extLst>
        </c:ser>
        <c:ser>
          <c:idx val="1"/>
          <c:order val="1"/>
          <c:tx>
            <c:strRef>
              <c:f>Tabelle1!$C$1</c:f>
              <c:strCache>
                <c:ptCount val="1"/>
                <c:pt idx="0">
                  <c:v>total, n = 100</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Tabelle1!$A$2:$A$11</c:f>
              <c:strCache>
                <c:ptCount val="9"/>
                <c:pt idx="0">
                  <c:v>Unterstützung beim Übersiedeln anbieten, zB Möbeltransporte</c:v>
                </c:pt>
                <c:pt idx="1">
                  <c:v>Eigenheimversicherungenempfehlen</c:v>
                </c:pt>
                <c:pt idx="2">
                  <c:v>Einen 360° Rundgang der Immobilie im Internet abspielen</c:v>
                </c:pt>
                <c:pt idx="3">
                  <c:v>Ein Finanzierungsangebot vermitteln zB bei einer Bank oder Bausparkasse</c:v>
                </c:pt>
                <c:pt idx="4">
                  <c:v>Beraten ob ein Kauf oder eine Miete sinnvoller ist</c:v>
                </c:pt>
                <c:pt idx="5">
                  <c:v>Bonitätsprüfung der Interessenten vornehmen</c:v>
                </c:pt>
                <c:pt idx="6">
                  <c:v>Eine schriftliche Objektpräsentation - Exposé - zur Verfügung stellen</c:v>
                </c:pt>
                <c:pt idx="7">
                  <c:v>Gute Fotos vom Objekt machen</c:v>
                </c:pt>
                <c:pt idx="8">
                  <c:v>Zum Thema Wohnbauförderung beraten</c:v>
                </c:pt>
              </c:strCache>
            </c:strRef>
          </c:cat>
          <c:val>
            <c:numRef>
              <c:f>Tabelle1!$C$2:$C$11</c:f>
              <c:numCache>
                <c:formatCode>General</c:formatCode>
                <c:ptCount val="10"/>
                <c:pt idx="0">
                  <c:v>29</c:v>
                </c:pt>
                <c:pt idx="1">
                  <c:v>40</c:v>
                </c:pt>
                <c:pt idx="2">
                  <c:v>61</c:v>
                </c:pt>
                <c:pt idx="3">
                  <c:v>62</c:v>
                </c:pt>
                <c:pt idx="4">
                  <c:v>59</c:v>
                </c:pt>
                <c:pt idx="5">
                  <c:v>66</c:v>
                </c:pt>
                <c:pt idx="6">
                  <c:v>74</c:v>
                </c:pt>
                <c:pt idx="7">
                  <c:v>76</c:v>
                </c:pt>
                <c:pt idx="8">
                  <c:v>74</c:v>
                </c:pt>
              </c:numCache>
            </c:numRef>
          </c:val>
          <c:extLst>
            <c:ext xmlns:c16="http://schemas.microsoft.com/office/drawing/2014/chart" uri="{C3380CC4-5D6E-409C-BE32-E72D297353CC}">
              <c16:uniqueId val="{00000001-6765-4772-B5D4-F856D7ED00FE}"/>
            </c:ext>
          </c:extLst>
        </c:ser>
        <c:dLbls>
          <c:showLegendKey val="0"/>
          <c:showVal val="1"/>
          <c:showCatName val="0"/>
          <c:showSerName val="0"/>
          <c:showPercent val="0"/>
          <c:showBubbleSize val="0"/>
        </c:dLbls>
        <c:gapWidth val="150"/>
        <c:overlap val="-25"/>
        <c:axId val="455911928"/>
        <c:axId val="455907664"/>
      </c:barChart>
      <c:catAx>
        <c:axId val="455911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455907664"/>
        <c:crosses val="autoZero"/>
        <c:auto val="1"/>
        <c:lblAlgn val="ctr"/>
        <c:lblOffset val="100"/>
        <c:noMultiLvlLbl val="0"/>
      </c:catAx>
      <c:valAx>
        <c:axId val="455907664"/>
        <c:scaling>
          <c:orientation val="minMax"/>
        </c:scaling>
        <c:delete val="1"/>
        <c:axPos val="b"/>
        <c:numFmt formatCode="General" sourceLinked="1"/>
        <c:majorTickMark val="none"/>
        <c:minorTickMark val="none"/>
        <c:tickLblPos val="nextTo"/>
        <c:crossAx val="455911928"/>
        <c:crosses val="autoZero"/>
        <c:crossBetween val="between"/>
      </c:valAx>
      <c:spPr>
        <a:noFill/>
        <a:ln>
          <a:noFill/>
        </a:ln>
        <a:effectLst/>
      </c:spPr>
    </c:plotArea>
    <c:legend>
      <c:legendPos val="t"/>
      <c:layout>
        <c:manualLayout>
          <c:xMode val="edge"/>
          <c:yMode val="edge"/>
          <c:x val="4.2331800089845092E-2"/>
          <c:y val="6.3353120791008216E-2"/>
          <c:w val="0.89999993962023539"/>
          <c:h val="6.990081489853555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haben Makler für Immobiliensuche in Anspruch genommen</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Tabelle1!$A$2:$A$11</c:f>
              <c:strCache>
                <c:ptCount val="10"/>
                <c:pt idx="0">
                  <c:v>sich um die Übergabe der Immobilie kümmern, zB Zählerständeprüfen, Schlüsselübergabe</c:v>
                </c:pt>
                <c:pt idx="1">
                  <c:v>Verkäufer/Vermieter eine Auswahl der besten Interessenten präsentieren</c:v>
                </c:pt>
                <c:pt idx="2">
                  <c:v>Marktwert der Immobilie schätzen</c:v>
                </c:pt>
                <c:pt idx="3">
                  <c:v>Die Wünsche/Bedürfnisse des Immobiliensuchenden abklären</c:v>
                </c:pt>
                <c:pt idx="4">
                  <c:v>Bei der Errichtung des Kaufvertrags/Mietvertrags unterstützen</c:v>
                </c:pt>
                <c:pt idx="5">
                  <c:v>Auf Vor- und Nachteile der Immobilie hinweisen</c:v>
                </c:pt>
                <c:pt idx="6">
                  <c:v>Über die rechtlichen Rahmenbedingungen aufklären</c:v>
                </c:pt>
                <c:pt idx="7">
                  <c:v>Auswahl geeigneter Objekte präsentieren</c:v>
                </c:pt>
                <c:pt idx="8">
                  <c:v>DieAnfragen von Interessenten rasch beantworten</c:v>
                </c:pt>
                <c:pt idx="9">
                  <c:v>Besichtigungstermine organisieren</c:v>
                </c:pt>
              </c:strCache>
            </c:strRef>
          </c:cat>
          <c:val>
            <c:numRef>
              <c:f>Tabelle1!$B$2:$B$11</c:f>
              <c:numCache>
                <c:formatCode>General</c:formatCode>
                <c:ptCount val="10"/>
                <c:pt idx="0">
                  <c:v>72</c:v>
                </c:pt>
                <c:pt idx="1">
                  <c:v>77</c:v>
                </c:pt>
                <c:pt idx="2">
                  <c:v>81</c:v>
                </c:pt>
                <c:pt idx="3">
                  <c:v>83</c:v>
                </c:pt>
                <c:pt idx="4">
                  <c:v>82</c:v>
                </c:pt>
                <c:pt idx="5">
                  <c:v>85</c:v>
                </c:pt>
                <c:pt idx="6">
                  <c:v>86</c:v>
                </c:pt>
                <c:pt idx="7">
                  <c:v>85</c:v>
                </c:pt>
                <c:pt idx="8">
                  <c:v>88</c:v>
                </c:pt>
                <c:pt idx="9">
                  <c:v>88</c:v>
                </c:pt>
              </c:numCache>
            </c:numRef>
          </c:val>
          <c:extLst>
            <c:ext xmlns:c16="http://schemas.microsoft.com/office/drawing/2014/chart" uri="{C3380CC4-5D6E-409C-BE32-E72D297353CC}">
              <c16:uniqueId val="{00000000-6765-4772-B5D4-F856D7ED00FE}"/>
            </c:ext>
          </c:extLst>
        </c:ser>
        <c:ser>
          <c:idx val="1"/>
          <c:order val="1"/>
          <c:tx>
            <c:strRef>
              <c:f>Tabelle1!$C$1</c:f>
              <c:strCache>
                <c:ptCount val="1"/>
                <c:pt idx="0">
                  <c:v>total, n = 100</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Tabelle1!$A$2:$A$11</c:f>
              <c:strCache>
                <c:ptCount val="10"/>
                <c:pt idx="0">
                  <c:v>sich um die Übergabe der Immobilie kümmern, zB Zählerständeprüfen, Schlüsselübergabe</c:v>
                </c:pt>
                <c:pt idx="1">
                  <c:v>Verkäufer/Vermieter eine Auswahl der besten Interessenten präsentieren</c:v>
                </c:pt>
                <c:pt idx="2">
                  <c:v>Marktwert der Immobilie schätzen</c:v>
                </c:pt>
                <c:pt idx="3">
                  <c:v>Die Wünsche/Bedürfnisse des Immobiliensuchenden abklären</c:v>
                </c:pt>
                <c:pt idx="4">
                  <c:v>Bei der Errichtung des Kaufvertrags/Mietvertrags unterstützen</c:v>
                </c:pt>
                <c:pt idx="5">
                  <c:v>Auf Vor- und Nachteile der Immobilie hinweisen</c:v>
                </c:pt>
                <c:pt idx="6">
                  <c:v>Über die rechtlichen Rahmenbedingungen aufklären</c:v>
                </c:pt>
                <c:pt idx="7">
                  <c:v>Auswahl geeigneter Objekte präsentieren</c:v>
                </c:pt>
                <c:pt idx="8">
                  <c:v>DieAnfragen von Interessenten rasch beantworten</c:v>
                </c:pt>
                <c:pt idx="9">
                  <c:v>Besichtigungstermine organisieren</c:v>
                </c:pt>
              </c:strCache>
            </c:strRef>
          </c:cat>
          <c:val>
            <c:numRef>
              <c:f>Tabelle1!$C$2:$C$11</c:f>
              <c:numCache>
                <c:formatCode>General</c:formatCode>
                <c:ptCount val="10"/>
                <c:pt idx="0">
                  <c:v>78</c:v>
                </c:pt>
                <c:pt idx="1">
                  <c:v>77</c:v>
                </c:pt>
                <c:pt idx="2">
                  <c:v>80</c:v>
                </c:pt>
                <c:pt idx="3">
                  <c:v>86</c:v>
                </c:pt>
                <c:pt idx="4">
                  <c:v>88</c:v>
                </c:pt>
                <c:pt idx="5">
                  <c:v>87</c:v>
                </c:pt>
                <c:pt idx="6">
                  <c:v>86</c:v>
                </c:pt>
                <c:pt idx="7">
                  <c:v>89</c:v>
                </c:pt>
                <c:pt idx="8">
                  <c:v>89</c:v>
                </c:pt>
                <c:pt idx="9">
                  <c:v>93</c:v>
                </c:pt>
              </c:numCache>
            </c:numRef>
          </c:val>
          <c:extLst>
            <c:ext xmlns:c16="http://schemas.microsoft.com/office/drawing/2014/chart" uri="{C3380CC4-5D6E-409C-BE32-E72D297353CC}">
              <c16:uniqueId val="{00000001-6765-4772-B5D4-F856D7ED00FE}"/>
            </c:ext>
          </c:extLst>
        </c:ser>
        <c:dLbls>
          <c:showLegendKey val="0"/>
          <c:showVal val="1"/>
          <c:showCatName val="0"/>
          <c:showSerName val="0"/>
          <c:showPercent val="0"/>
          <c:showBubbleSize val="0"/>
        </c:dLbls>
        <c:gapWidth val="150"/>
        <c:overlap val="-25"/>
        <c:axId val="455911928"/>
        <c:axId val="455907664"/>
      </c:barChart>
      <c:catAx>
        <c:axId val="455911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455907664"/>
        <c:crosses val="autoZero"/>
        <c:auto val="1"/>
        <c:lblAlgn val="ctr"/>
        <c:lblOffset val="100"/>
        <c:noMultiLvlLbl val="0"/>
      </c:catAx>
      <c:valAx>
        <c:axId val="455907664"/>
        <c:scaling>
          <c:orientation val="minMax"/>
        </c:scaling>
        <c:delete val="1"/>
        <c:axPos val="b"/>
        <c:numFmt formatCode="General" sourceLinked="1"/>
        <c:majorTickMark val="none"/>
        <c:minorTickMark val="none"/>
        <c:tickLblPos val="nextTo"/>
        <c:crossAx val="455911928"/>
        <c:crosses val="autoZero"/>
        <c:crossBetween val="between"/>
      </c:valAx>
      <c:spPr>
        <a:noFill/>
        <a:ln>
          <a:noFill/>
        </a:ln>
        <a:effectLst/>
      </c:spPr>
    </c:plotArea>
    <c:legend>
      <c:legendPos val="t"/>
      <c:layout>
        <c:manualLayout>
          <c:xMode val="edge"/>
          <c:yMode val="edge"/>
          <c:x val="4.2331800089845092E-2"/>
          <c:y val="6.3353120791008216E-2"/>
          <c:w val="0.89999993962023539"/>
          <c:h val="6.990081489853555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19776305446877"/>
          <c:y val="0.14143700538461029"/>
          <c:w val="0.48749678012065839"/>
          <c:h val="0.8213699140725359"/>
        </c:manualLayout>
      </c:layout>
      <c:barChart>
        <c:barDir val="bar"/>
        <c:grouping val="clustered"/>
        <c:varyColors val="0"/>
        <c:ser>
          <c:idx val="0"/>
          <c:order val="0"/>
          <c:tx>
            <c:strRef>
              <c:f>Tabelle1!$B$1</c:f>
              <c:strCache>
                <c:ptCount val="1"/>
                <c:pt idx="0">
                  <c:v>total, n= 100</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Tabelle1!$A$2:$A$12</c:f>
              <c:strCache>
                <c:ptCount val="10"/>
                <c:pt idx="0">
                  <c:v>Werbetafeln oder Transparente am Objekt anbringen</c:v>
                </c:pt>
                <c:pt idx="1">
                  <c:v>Einen 360° Rundgang der Immobilien machen und online stellen</c:v>
                </c:pt>
                <c:pt idx="2">
                  <c:v>Beraten ob ein Verkauf oder eine Vermietung sinnvoller ist</c:v>
                </c:pt>
                <c:pt idx="3">
                  <c:v>Für die Immobilien in Printmedien werben</c:v>
                </c:pt>
                <c:pt idx="4">
                  <c:v>Tipps geben wie man das Objekt verkaufsfit machen kann</c:v>
                </c:pt>
                <c:pt idx="5">
                  <c:v>Eine Vermarktungsstrategie ausarbeiten</c:v>
                </c:pt>
                <c:pt idx="6">
                  <c:v>Sich um die Übergabe der immobilie kümmern, zB Zähler-Ablesung etc.</c:v>
                </c:pt>
                <c:pt idx="7">
                  <c:v>Energieausweis organisieren</c:v>
                </c:pt>
                <c:pt idx="8">
                  <c:v>Eine schriftliche Objekt-Präsentation - Exposé - erstellen</c:v>
                </c:pt>
                <c:pt idx="9">
                  <c:v>Gute Fotos vom Objekt machen</c:v>
                </c:pt>
              </c:strCache>
            </c:strRef>
          </c:cat>
          <c:val>
            <c:numRef>
              <c:f>Tabelle1!$B$2:$B$12</c:f>
              <c:numCache>
                <c:formatCode>General</c:formatCode>
                <c:ptCount val="11"/>
                <c:pt idx="0">
                  <c:v>40</c:v>
                </c:pt>
                <c:pt idx="1">
                  <c:v>53</c:v>
                </c:pt>
                <c:pt idx="2">
                  <c:v>58</c:v>
                </c:pt>
                <c:pt idx="3">
                  <c:v>54</c:v>
                </c:pt>
                <c:pt idx="4">
                  <c:v>66</c:v>
                </c:pt>
                <c:pt idx="5">
                  <c:v>63</c:v>
                </c:pt>
                <c:pt idx="6">
                  <c:v>69</c:v>
                </c:pt>
                <c:pt idx="7">
                  <c:v>69</c:v>
                </c:pt>
                <c:pt idx="8">
                  <c:v>65</c:v>
                </c:pt>
                <c:pt idx="9">
                  <c:v>73</c:v>
                </c:pt>
              </c:numCache>
            </c:numRef>
          </c:val>
          <c:extLst>
            <c:ext xmlns:c16="http://schemas.microsoft.com/office/drawing/2014/chart" uri="{C3380CC4-5D6E-409C-BE32-E72D297353CC}">
              <c16:uniqueId val="{00000000-39EE-431C-BED0-BDC0F78D1628}"/>
            </c:ext>
          </c:extLst>
        </c:ser>
        <c:ser>
          <c:idx val="1"/>
          <c:order val="1"/>
          <c:tx>
            <c:strRef>
              <c:f>Tabelle1!$C$1</c:f>
              <c:strCache>
                <c:ptCount val="1"/>
                <c:pt idx="0">
                  <c:v>haben Makler für Verkauf/Vermietung in Anspruch genommen, n= 129</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Tabelle1!$A$2:$A$12</c:f>
              <c:strCache>
                <c:ptCount val="10"/>
                <c:pt idx="0">
                  <c:v>Werbetafeln oder Transparente am Objekt anbringen</c:v>
                </c:pt>
                <c:pt idx="1">
                  <c:v>Einen 360° Rundgang der Immobilien machen und online stellen</c:v>
                </c:pt>
                <c:pt idx="2">
                  <c:v>Beraten ob ein Verkauf oder eine Vermietung sinnvoller ist</c:v>
                </c:pt>
                <c:pt idx="3">
                  <c:v>Für die Immobilien in Printmedien werben</c:v>
                </c:pt>
                <c:pt idx="4">
                  <c:v>Tipps geben wie man das Objekt verkaufsfit machen kann</c:v>
                </c:pt>
                <c:pt idx="5">
                  <c:v>Eine Vermarktungsstrategie ausarbeiten</c:v>
                </c:pt>
                <c:pt idx="6">
                  <c:v>Sich um die Übergabe der immobilie kümmern, zB Zähler-Ablesung etc.</c:v>
                </c:pt>
                <c:pt idx="7">
                  <c:v>Energieausweis organisieren</c:v>
                </c:pt>
                <c:pt idx="8">
                  <c:v>Eine schriftliche Objekt-Präsentation - Exposé - erstellen</c:v>
                </c:pt>
                <c:pt idx="9">
                  <c:v>Gute Fotos vom Objekt machen</c:v>
                </c:pt>
              </c:strCache>
            </c:strRef>
          </c:cat>
          <c:val>
            <c:numRef>
              <c:f>Tabelle1!$C$2:$C$12</c:f>
              <c:numCache>
                <c:formatCode>General</c:formatCode>
                <c:ptCount val="11"/>
                <c:pt idx="0">
                  <c:v>42</c:v>
                </c:pt>
                <c:pt idx="1">
                  <c:v>50</c:v>
                </c:pt>
                <c:pt idx="2">
                  <c:v>45</c:v>
                </c:pt>
                <c:pt idx="3">
                  <c:v>66</c:v>
                </c:pt>
                <c:pt idx="4">
                  <c:v>61</c:v>
                </c:pt>
                <c:pt idx="5">
                  <c:v>73</c:v>
                </c:pt>
                <c:pt idx="6">
                  <c:v>71</c:v>
                </c:pt>
                <c:pt idx="7">
                  <c:v>74</c:v>
                </c:pt>
                <c:pt idx="8">
                  <c:v>82</c:v>
                </c:pt>
                <c:pt idx="9">
                  <c:v>82</c:v>
                </c:pt>
              </c:numCache>
            </c:numRef>
          </c:val>
          <c:extLst>
            <c:ext xmlns:c16="http://schemas.microsoft.com/office/drawing/2014/chart" uri="{C3380CC4-5D6E-409C-BE32-E72D297353CC}">
              <c16:uniqueId val="{00000001-39EE-431C-BED0-BDC0F78D1628}"/>
            </c:ext>
          </c:extLst>
        </c:ser>
        <c:dLbls>
          <c:showLegendKey val="0"/>
          <c:showVal val="1"/>
          <c:showCatName val="0"/>
          <c:showSerName val="0"/>
          <c:showPercent val="0"/>
          <c:showBubbleSize val="0"/>
        </c:dLbls>
        <c:gapWidth val="150"/>
        <c:overlap val="-25"/>
        <c:axId val="518135528"/>
        <c:axId val="518142416"/>
      </c:barChart>
      <c:catAx>
        <c:axId val="518135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142416"/>
        <c:crosses val="autoZero"/>
        <c:auto val="1"/>
        <c:lblAlgn val="ctr"/>
        <c:lblOffset val="100"/>
        <c:noMultiLvlLbl val="0"/>
      </c:catAx>
      <c:valAx>
        <c:axId val="518142416"/>
        <c:scaling>
          <c:orientation val="minMax"/>
        </c:scaling>
        <c:delete val="1"/>
        <c:axPos val="b"/>
        <c:numFmt formatCode="General" sourceLinked="1"/>
        <c:majorTickMark val="none"/>
        <c:minorTickMark val="none"/>
        <c:tickLblPos val="nextTo"/>
        <c:crossAx val="518135528"/>
        <c:crosses val="autoZero"/>
        <c:crossBetween val="between"/>
      </c:valAx>
      <c:spPr>
        <a:noFill/>
        <a:ln>
          <a:noFill/>
        </a:ln>
        <a:effectLst/>
      </c:spPr>
    </c:plotArea>
    <c:legend>
      <c:legendPos val="t"/>
      <c:layout>
        <c:manualLayout>
          <c:xMode val="edge"/>
          <c:yMode val="edge"/>
          <c:x val="0.11300339289603409"/>
          <c:y val="7.6037086586396699E-2"/>
          <c:w val="0.84581877247696891"/>
          <c:h val="5.690727687812410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19776305446877"/>
          <c:y val="0.14143700538461029"/>
          <c:w val="0.48749678012065839"/>
          <c:h val="0.8213699140725359"/>
        </c:manualLayout>
      </c:layout>
      <c:barChart>
        <c:barDir val="bar"/>
        <c:grouping val="clustered"/>
        <c:varyColors val="0"/>
        <c:ser>
          <c:idx val="0"/>
          <c:order val="0"/>
          <c:tx>
            <c:strRef>
              <c:f>Tabelle1!$B$1</c:f>
              <c:strCache>
                <c:ptCount val="1"/>
                <c:pt idx="0">
                  <c:v>total, n= 100</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Tabelle1!$A$2:$A$12</c:f>
              <c:strCache>
                <c:ptCount val="11"/>
                <c:pt idx="0">
                  <c:v>Das Objekt seinen Vormerkkunden präsentieren</c:v>
                </c:pt>
                <c:pt idx="1">
                  <c:v>Marktwert der Immobilie schätzen</c:v>
                </c:pt>
                <c:pt idx="2">
                  <c:v>Bei der Errichtung des Kaufvertrags/Mietvertragsunterstützen</c:v>
                </c:pt>
                <c:pt idx="3">
                  <c:v>Bei der Besorung fehlender Unterlagen zum Objekt helfen</c:v>
                </c:pt>
                <c:pt idx="4">
                  <c:v>Bonitätsprüfung der Interessenten vornehmen</c:v>
                </c:pt>
                <c:pt idx="5">
                  <c:v>Für die Immobilie im Internet werben</c:v>
                </c:pt>
                <c:pt idx="6">
                  <c:v>Mit Interessenten verhandeln</c:v>
                </c:pt>
                <c:pt idx="7">
                  <c:v>Anfragen von Interessenten beantworten</c:v>
                </c:pt>
                <c:pt idx="8">
                  <c:v>Verkäufer/Vermieter eine Auswahl der besten Interessente zeigen</c:v>
                </c:pt>
                <c:pt idx="9">
                  <c:v>Über rechtliche Rahmenbedingungen aufklären</c:v>
                </c:pt>
                <c:pt idx="10">
                  <c:v>Besichtiungstermine organisieren und durchführen</c:v>
                </c:pt>
              </c:strCache>
            </c:strRef>
          </c:cat>
          <c:val>
            <c:numRef>
              <c:f>Tabelle1!$B$2:$B$12</c:f>
              <c:numCache>
                <c:formatCode>General</c:formatCode>
                <c:ptCount val="11"/>
                <c:pt idx="0">
                  <c:v>73</c:v>
                </c:pt>
                <c:pt idx="1">
                  <c:v>78</c:v>
                </c:pt>
                <c:pt idx="2">
                  <c:v>84</c:v>
                </c:pt>
                <c:pt idx="3">
                  <c:v>76</c:v>
                </c:pt>
                <c:pt idx="4">
                  <c:v>79</c:v>
                </c:pt>
                <c:pt idx="5">
                  <c:v>81</c:v>
                </c:pt>
                <c:pt idx="6">
                  <c:v>79</c:v>
                </c:pt>
                <c:pt idx="7">
                  <c:v>84</c:v>
                </c:pt>
                <c:pt idx="8">
                  <c:v>83</c:v>
                </c:pt>
                <c:pt idx="9">
                  <c:v>86</c:v>
                </c:pt>
                <c:pt idx="10">
                  <c:v>88</c:v>
                </c:pt>
              </c:numCache>
            </c:numRef>
          </c:val>
          <c:extLst>
            <c:ext xmlns:c16="http://schemas.microsoft.com/office/drawing/2014/chart" uri="{C3380CC4-5D6E-409C-BE32-E72D297353CC}">
              <c16:uniqueId val="{00000000-39EE-431C-BED0-BDC0F78D1628}"/>
            </c:ext>
          </c:extLst>
        </c:ser>
        <c:ser>
          <c:idx val="1"/>
          <c:order val="1"/>
          <c:tx>
            <c:strRef>
              <c:f>Tabelle1!$C$1</c:f>
              <c:strCache>
                <c:ptCount val="1"/>
                <c:pt idx="0">
                  <c:v>haben Makler für Verkauf/Vermietung in Anspruch genommen, n= 129</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Tabelle1!$A$2:$A$12</c:f>
              <c:strCache>
                <c:ptCount val="11"/>
                <c:pt idx="0">
                  <c:v>Das Objekt seinen Vormerkkunden präsentieren</c:v>
                </c:pt>
                <c:pt idx="1">
                  <c:v>Marktwert der Immobilie schätzen</c:v>
                </c:pt>
                <c:pt idx="2">
                  <c:v>Bei der Errichtung des Kaufvertrags/Mietvertragsunterstützen</c:v>
                </c:pt>
                <c:pt idx="3">
                  <c:v>Bei der Besorung fehlender Unterlagen zum Objekt helfen</c:v>
                </c:pt>
                <c:pt idx="4">
                  <c:v>Bonitätsprüfung der Interessenten vornehmen</c:v>
                </c:pt>
                <c:pt idx="5">
                  <c:v>Für die Immobilie im Internet werben</c:v>
                </c:pt>
                <c:pt idx="6">
                  <c:v>Mit Interessenten verhandeln</c:v>
                </c:pt>
                <c:pt idx="7">
                  <c:v>Anfragen von Interessenten beantworten</c:v>
                </c:pt>
                <c:pt idx="8">
                  <c:v>Verkäufer/Vermieter eine Auswahl der besten Interessente zeigen</c:v>
                </c:pt>
                <c:pt idx="9">
                  <c:v>Über rechtliche Rahmenbedingungen aufklären</c:v>
                </c:pt>
                <c:pt idx="10">
                  <c:v>Besichtiungstermine organisieren und durchführen</c:v>
                </c:pt>
              </c:strCache>
            </c:strRef>
          </c:cat>
          <c:val>
            <c:numRef>
              <c:f>Tabelle1!$C$2:$C$12</c:f>
              <c:numCache>
                <c:formatCode>General</c:formatCode>
                <c:ptCount val="11"/>
                <c:pt idx="0">
                  <c:v>83</c:v>
                </c:pt>
                <c:pt idx="1">
                  <c:v>83</c:v>
                </c:pt>
                <c:pt idx="2">
                  <c:v>80</c:v>
                </c:pt>
                <c:pt idx="3">
                  <c:v>89</c:v>
                </c:pt>
                <c:pt idx="4">
                  <c:v>87</c:v>
                </c:pt>
                <c:pt idx="5">
                  <c:v>87</c:v>
                </c:pt>
                <c:pt idx="6">
                  <c:v>91</c:v>
                </c:pt>
                <c:pt idx="7">
                  <c:v>87</c:v>
                </c:pt>
                <c:pt idx="8">
                  <c:v>93</c:v>
                </c:pt>
                <c:pt idx="9">
                  <c:v>92</c:v>
                </c:pt>
                <c:pt idx="10">
                  <c:v>94</c:v>
                </c:pt>
              </c:numCache>
            </c:numRef>
          </c:val>
          <c:extLst>
            <c:ext xmlns:c16="http://schemas.microsoft.com/office/drawing/2014/chart" uri="{C3380CC4-5D6E-409C-BE32-E72D297353CC}">
              <c16:uniqueId val="{00000001-39EE-431C-BED0-BDC0F78D1628}"/>
            </c:ext>
          </c:extLst>
        </c:ser>
        <c:dLbls>
          <c:showLegendKey val="0"/>
          <c:showVal val="1"/>
          <c:showCatName val="0"/>
          <c:showSerName val="0"/>
          <c:showPercent val="0"/>
          <c:showBubbleSize val="0"/>
        </c:dLbls>
        <c:gapWidth val="150"/>
        <c:overlap val="-25"/>
        <c:axId val="518135528"/>
        <c:axId val="518142416"/>
      </c:barChart>
      <c:catAx>
        <c:axId val="518135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142416"/>
        <c:crosses val="autoZero"/>
        <c:auto val="1"/>
        <c:lblAlgn val="ctr"/>
        <c:lblOffset val="100"/>
        <c:noMultiLvlLbl val="0"/>
      </c:catAx>
      <c:valAx>
        <c:axId val="518142416"/>
        <c:scaling>
          <c:orientation val="minMax"/>
        </c:scaling>
        <c:delete val="1"/>
        <c:axPos val="b"/>
        <c:numFmt formatCode="General" sourceLinked="1"/>
        <c:majorTickMark val="none"/>
        <c:minorTickMark val="none"/>
        <c:tickLblPos val="nextTo"/>
        <c:crossAx val="518135528"/>
        <c:crosses val="autoZero"/>
        <c:crossBetween val="between"/>
      </c:valAx>
      <c:spPr>
        <a:noFill/>
        <a:ln>
          <a:noFill/>
        </a:ln>
        <a:effectLst/>
      </c:spPr>
    </c:plotArea>
    <c:legend>
      <c:legendPos val="t"/>
      <c:layout>
        <c:manualLayout>
          <c:xMode val="edge"/>
          <c:yMode val="edge"/>
          <c:x val="0.11300339289603409"/>
          <c:y val="7.6037086586396699E-2"/>
          <c:w val="0.84581877247696891"/>
          <c:h val="5.690727687812410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318585353285961"/>
          <c:y val="0.10249256968909297"/>
          <c:w val="0.28890573673701614"/>
          <c:h val="0.84597004717631952"/>
        </c:manualLayout>
      </c:layout>
      <c:barChart>
        <c:barDir val="bar"/>
        <c:grouping val="clustered"/>
        <c:varyColors val="0"/>
        <c:ser>
          <c:idx val="0"/>
          <c:order val="0"/>
          <c:tx>
            <c:strRef>
              <c:f>Tabelle1!$B$1</c:f>
              <c:strCache>
                <c:ptCount val="1"/>
                <c:pt idx="0">
                  <c:v>Suche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Tabelle1!$A$2:$A$15</c:f>
              <c:strCache>
                <c:ptCount val="13"/>
                <c:pt idx="0">
                  <c:v>Bonitätsprüfung der Interessenten vornehmen</c:v>
                </c:pt>
                <c:pt idx="1">
                  <c:v>Verkäufer/vermieter eine Auswahl der besten Interessenten präsentieren</c:v>
                </c:pt>
                <c:pt idx="2">
                  <c:v>Schriftliche Objektpräsentation -Exposé- erstellen</c:v>
                </c:pt>
                <c:pt idx="3">
                  <c:v>Gute Fotos vom Objekt machen</c:v>
                </c:pt>
                <c:pt idx="4">
                  <c:v>Über rechtliche Rahmenbedingungen aufklären</c:v>
                </c:pt>
                <c:pt idx="5">
                  <c:v>Marktwert der Immobilie schätzen</c:v>
                </c:pt>
                <c:pt idx="6">
                  <c:v>Besichtigungstermine organisieren und durchführen</c:v>
                </c:pt>
                <c:pt idx="7">
                  <c:v>Anfragen von Interessenten beantworten</c:v>
                </c:pt>
                <c:pt idx="8">
                  <c:v>Objekt den Vormerkkungen präsentieren</c:v>
                </c:pt>
                <c:pt idx="9">
                  <c:v>Sich um Übergabe der Immobilie kümmern</c:v>
                </c:pt>
                <c:pt idx="10">
                  <c:v>Bei Errichtung des Kaufvertrags/Mietvertrags unterstützen</c:v>
                </c:pt>
                <c:pt idx="11">
                  <c:v>360° Rundgang der Immobilie online stellen</c:v>
                </c:pt>
                <c:pt idx="12">
                  <c:v>Beraten ob Verkauf/Kauf oder Vermietung/Miete sinnvoller ist</c:v>
                </c:pt>
              </c:strCache>
            </c:strRef>
          </c:cat>
          <c:val>
            <c:numRef>
              <c:f>Tabelle1!$B$2:$B$15</c:f>
              <c:numCache>
                <c:formatCode>General</c:formatCode>
                <c:ptCount val="14"/>
                <c:pt idx="0">
                  <c:v>66</c:v>
                </c:pt>
                <c:pt idx="1">
                  <c:v>77</c:v>
                </c:pt>
                <c:pt idx="2">
                  <c:v>74</c:v>
                </c:pt>
                <c:pt idx="3">
                  <c:v>76</c:v>
                </c:pt>
                <c:pt idx="4">
                  <c:v>86</c:v>
                </c:pt>
                <c:pt idx="5">
                  <c:v>80</c:v>
                </c:pt>
                <c:pt idx="6">
                  <c:v>93</c:v>
                </c:pt>
                <c:pt idx="7">
                  <c:v>89</c:v>
                </c:pt>
                <c:pt idx="8">
                  <c:v>89</c:v>
                </c:pt>
                <c:pt idx="9">
                  <c:v>78</c:v>
                </c:pt>
                <c:pt idx="10">
                  <c:v>88</c:v>
                </c:pt>
                <c:pt idx="11">
                  <c:v>61</c:v>
                </c:pt>
                <c:pt idx="12">
                  <c:v>59</c:v>
                </c:pt>
              </c:numCache>
            </c:numRef>
          </c:val>
          <c:extLst>
            <c:ext xmlns:c16="http://schemas.microsoft.com/office/drawing/2014/chart" uri="{C3380CC4-5D6E-409C-BE32-E72D297353CC}">
              <c16:uniqueId val="{00000000-7E03-44BD-834A-3CAC6A24284F}"/>
            </c:ext>
          </c:extLst>
        </c:ser>
        <c:ser>
          <c:idx val="1"/>
          <c:order val="1"/>
          <c:tx>
            <c:strRef>
              <c:f>Tabelle1!$C$1</c:f>
              <c:strCache>
                <c:ptCount val="1"/>
                <c:pt idx="0">
                  <c:v>Verkauf/Vermietung</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Tabelle1!$A$2:$A$15</c:f>
              <c:strCache>
                <c:ptCount val="13"/>
                <c:pt idx="0">
                  <c:v>Bonitätsprüfung der Interessenten vornehmen</c:v>
                </c:pt>
                <c:pt idx="1">
                  <c:v>Verkäufer/vermieter eine Auswahl der besten Interessenten präsentieren</c:v>
                </c:pt>
                <c:pt idx="2">
                  <c:v>Schriftliche Objektpräsentation -Exposé- erstellen</c:v>
                </c:pt>
                <c:pt idx="3">
                  <c:v>Gute Fotos vom Objekt machen</c:v>
                </c:pt>
                <c:pt idx="4">
                  <c:v>Über rechtliche Rahmenbedingungen aufklären</c:v>
                </c:pt>
                <c:pt idx="5">
                  <c:v>Marktwert der Immobilie schätzen</c:v>
                </c:pt>
                <c:pt idx="6">
                  <c:v>Besichtigungstermine organisieren und durchführen</c:v>
                </c:pt>
                <c:pt idx="7">
                  <c:v>Anfragen von Interessenten beantworten</c:v>
                </c:pt>
                <c:pt idx="8">
                  <c:v>Objekt den Vormerkkungen präsentieren</c:v>
                </c:pt>
                <c:pt idx="9">
                  <c:v>Sich um Übergabe der Immobilie kümmern</c:v>
                </c:pt>
                <c:pt idx="10">
                  <c:v>Bei Errichtung des Kaufvertrags/Mietvertrags unterstützen</c:v>
                </c:pt>
                <c:pt idx="11">
                  <c:v>360° Rundgang der Immobilie online stellen</c:v>
                </c:pt>
                <c:pt idx="12">
                  <c:v>Beraten ob Verkauf/Kauf oder Vermietung/Miete sinnvoller ist</c:v>
                </c:pt>
              </c:strCache>
            </c:strRef>
          </c:cat>
          <c:val>
            <c:numRef>
              <c:f>Tabelle1!$C$2:$C$15</c:f>
              <c:numCache>
                <c:formatCode>General</c:formatCode>
                <c:ptCount val="14"/>
                <c:pt idx="0">
                  <c:v>87</c:v>
                </c:pt>
                <c:pt idx="1">
                  <c:v>93</c:v>
                </c:pt>
                <c:pt idx="2">
                  <c:v>82</c:v>
                </c:pt>
                <c:pt idx="3">
                  <c:v>82</c:v>
                </c:pt>
                <c:pt idx="4">
                  <c:v>92</c:v>
                </c:pt>
                <c:pt idx="5">
                  <c:v>83</c:v>
                </c:pt>
                <c:pt idx="6">
                  <c:v>94</c:v>
                </c:pt>
                <c:pt idx="7">
                  <c:v>87</c:v>
                </c:pt>
                <c:pt idx="8">
                  <c:v>83</c:v>
                </c:pt>
                <c:pt idx="9">
                  <c:v>71</c:v>
                </c:pt>
                <c:pt idx="10">
                  <c:v>80</c:v>
                </c:pt>
                <c:pt idx="11">
                  <c:v>50</c:v>
                </c:pt>
                <c:pt idx="12">
                  <c:v>45</c:v>
                </c:pt>
              </c:numCache>
            </c:numRef>
          </c:val>
          <c:extLst>
            <c:ext xmlns:c16="http://schemas.microsoft.com/office/drawing/2014/chart" uri="{C3380CC4-5D6E-409C-BE32-E72D297353CC}">
              <c16:uniqueId val="{00000001-7E03-44BD-834A-3CAC6A24284F}"/>
            </c:ext>
          </c:extLst>
        </c:ser>
        <c:dLbls>
          <c:showLegendKey val="0"/>
          <c:showVal val="1"/>
          <c:showCatName val="0"/>
          <c:showSerName val="0"/>
          <c:showPercent val="0"/>
          <c:showBubbleSize val="0"/>
        </c:dLbls>
        <c:gapWidth val="150"/>
        <c:overlap val="-25"/>
        <c:axId val="571648392"/>
        <c:axId val="571652328"/>
      </c:barChart>
      <c:catAx>
        <c:axId val="571648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571652328"/>
        <c:crosses val="autoZero"/>
        <c:auto val="1"/>
        <c:lblAlgn val="ctr"/>
        <c:lblOffset val="100"/>
        <c:noMultiLvlLbl val="0"/>
      </c:catAx>
      <c:valAx>
        <c:axId val="571652328"/>
        <c:scaling>
          <c:orientation val="minMax"/>
        </c:scaling>
        <c:delete val="1"/>
        <c:axPos val="b"/>
        <c:numFmt formatCode="General" sourceLinked="1"/>
        <c:majorTickMark val="none"/>
        <c:minorTickMark val="none"/>
        <c:tickLblPos val="nextTo"/>
        <c:crossAx val="571648392"/>
        <c:crosses val="autoZero"/>
        <c:crossBetween val="between"/>
      </c:valAx>
      <c:spPr>
        <a:noFill/>
        <a:ln>
          <a:noFill/>
        </a:ln>
        <a:effectLst/>
      </c:spPr>
    </c:plotArea>
    <c:legend>
      <c:legendPos val="t"/>
      <c:layout>
        <c:manualLayout>
          <c:xMode val="edge"/>
          <c:yMode val="edge"/>
          <c:x val="0.26832408101560706"/>
          <c:y val="7.9023987473034185E-2"/>
          <c:w val="0.28402048074065628"/>
          <c:h val="6.003164083245776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103700114408775"/>
          <c:y val="0.20328183137225464"/>
          <c:w val="0.75676468133790964"/>
          <c:h val="0.7946176987720196"/>
        </c:manualLayout>
      </c:layout>
      <c:barChart>
        <c:barDir val="bar"/>
        <c:grouping val="percentStacked"/>
        <c:varyColors val="0"/>
        <c:ser>
          <c:idx val="0"/>
          <c:order val="0"/>
          <c:tx>
            <c:strRef>
              <c:f>'daten riv'!$A$11</c:f>
              <c:strCache>
                <c:ptCount val="1"/>
                <c:pt idx="0">
                  <c:v>genauso zufrieden wie vorher</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813A-4A4B-B438-00B1C8258A11}"/>
              </c:ext>
            </c:extLst>
          </c:dPt>
          <c:dPt>
            <c:idx val="2"/>
            <c:invertIfNegative val="0"/>
            <c:bubble3D val="0"/>
            <c:spPr>
              <a:solidFill>
                <a:srgbClr val="FFFF00"/>
              </a:solidFill>
              <a:ln>
                <a:noFill/>
              </a:ln>
              <a:effectLst/>
            </c:spPr>
            <c:extLst>
              <c:ext xmlns:c16="http://schemas.microsoft.com/office/drawing/2014/chart" uri="{C3380CC4-5D6E-409C-BE32-E72D297353CC}">
                <c16:uniqueId val="{00000003-813A-4A4B-B438-00B1C8258A11}"/>
              </c:ext>
            </c:extLst>
          </c:dPt>
          <c:dPt>
            <c:idx val="3"/>
            <c:invertIfNegative val="0"/>
            <c:bubble3D val="0"/>
            <c:spPr>
              <a:solidFill>
                <a:srgbClr val="FFFF00"/>
              </a:solidFill>
              <a:ln>
                <a:noFill/>
              </a:ln>
              <a:effectLst/>
            </c:spPr>
            <c:extLst>
              <c:ext xmlns:c16="http://schemas.microsoft.com/office/drawing/2014/chart" uri="{C3380CC4-5D6E-409C-BE32-E72D297353CC}">
                <c16:uniqueId val="{00000005-813A-4A4B-B438-00B1C8258A11}"/>
              </c:ext>
            </c:extLst>
          </c:dPt>
          <c:dPt>
            <c:idx val="4"/>
            <c:invertIfNegative val="0"/>
            <c:bubble3D val="0"/>
            <c:spPr>
              <a:solidFill>
                <a:srgbClr val="FFFF00"/>
              </a:solidFill>
              <a:ln>
                <a:noFill/>
              </a:ln>
              <a:effectLst/>
            </c:spPr>
            <c:extLst>
              <c:ext xmlns:c16="http://schemas.microsoft.com/office/drawing/2014/chart" uri="{C3380CC4-5D6E-409C-BE32-E72D297353CC}">
                <c16:uniqueId val="{00000007-813A-4A4B-B438-00B1C8258A11}"/>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riv'!$B$10:$D$10</c:f>
              <c:strCache>
                <c:ptCount val="3"/>
                <c:pt idx="0">
                  <c:v>total, n=1000</c:v>
                </c:pt>
                <c:pt idx="1">
                  <c:v>Männer, n=500</c:v>
                </c:pt>
                <c:pt idx="2">
                  <c:v>Frauen, n=500</c:v>
                </c:pt>
              </c:strCache>
            </c:strRef>
          </c:cat>
          <c:val>
            <c:numRef>
              <c:f>'daten riv'!$B$11:$D$11</c:f>
              <c:numCache>
                <c:formatCode>General</c:formatCode>
                <c:ptCount val="3"/>
                <c:pt idx="0">
                  <c:v>76</c:v>
                </c:pt>
                <c:pt idx="1">
                  <c:v>77</c:v>
                </c:pt>
                <c:pt idx="2">
                  <c:v>74</c:v>
                </c:pt>
              </c:numCache>
            </c:numRef>
          </c:val>
          <c:extLst>
            <c:ext xmlns:c16="http://schemas.microsoft.com/office/drawing/2014/chart" uri="{C3380CC4-5D6E-409C-BE32-E72D297353CC}">
              <c16:uniqueId val="{00000008-813A-4A4B-B438-00B1C8258A11}"/>
            </c:ext>
          </c:extLst>
        </c:ser>
        <c:ser>
          <c:idx val="1"/>
          <c:order val="1"/>
          <c:tx>
            <c:strRef>
              <c:f>'daten riv'!$A$12</c:f>
              <c:strCache>
                <c:ptCount val="1"/>
                <c:pt idx="0">
                  <c:v>zufriedener als vorher</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riv'!$B$10:$D$10</c:f>
              <c:strCache>
                <c:ptCount val="3"/>
                <c:pt idx="0">
                  <c:v>total, n=1000</c:v>
                </c:pt>
                <c:pt idx="1">
                  <c:v>Männer, n=500</c:v>
                </c:pt>
                <c:pt idx="2">
                  <c:v>Frauen, n=500</c:v>
                </c:pt>
              </c:strCache>
            </c:strRef>
          </c:cat>
          <c:val>
            <c:numRef>
              <c:f>'daten riv'!$B$12:$D$12</c:f>
              <c:numCache>
                <c:formatCode>General</c:formatCode>
                <c:ptCount val="3"/>
                <c:pt idx="0">
                  <c:v>12</c:v>
                </c:pt>
                <c:pt idx="1">
                  <c:v>10</c:v>
                </c:pt>
                <c:pt idx="2">
                  <c:v>14</c:v>
                </c:pt>
              </c:numCache>
            </c:numRef>
          </c:val>
          <c:extLst>
            <c:ext xmlns:c16="http://schemas.microsoft.com/office/drawing/2014/chart" uri="{C3380CC4-5D6E-409C-BE32-E72D297353CC}">
              <c16:uniqueId val="{00000009-813A-4A4B-B438-00B1C8258A11}"/>
            </c:ext>
          </c:extLst>
        </c:ser>
        <c:ser>
          <c:idx val="2"/>
          <c:order val="2"/>
          <c:tx>
            <c:strRef>
              <c:f>'daten riv'!$A$13</c:f>
              <c:strCache>
                <c:ptCount val="1"/>
                <c:pt idx="0">
                  <c:v>weniger zufrieden als vorher</c:v>
                </c:pt>
              </c:strCache>
            </c:strRef>
          </c:tx>
          <c:spPr>
            <a:solidFill>
              <a:srgbClr val="FF99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riv'!$B$10:$D$10</c:f>
              <c:strCache>
                <c:ptCount val="3"/>
                <c:pt idx="0">
                  <c:v>total, n=1000</c:v>
                </c:pt>
                <c:pt idx="1">
                  <c:v>Männer, n=500</c:v>
                </c:pt>
                <c:pt idx="2">
                  <c:v>Frauen, n=500</c:v>
                </c:pt>
              </c:strCache>
            </c:strRef>
          </c:cat>
          <c:val>
            <c:numRef>
              <c:f>'daten riv'!$B$13:$D$13</c:f>
              <c:numCache>
                <c:formatCode>General</c:formatCode>
                <c:ptCount val="3"/>
                <c:pt idx="0">
                  <c:v>8</c:v>
                </c:pt>
                <c:pt idx="1">
                  <c:v>9</c:v>
                </c:pt>
                <c:pt idx="2">
                  <c:v>8</c:v>
                </c:pt>
              </c:numCache>
            </c:numRef>
          </c:val>
          <c:extLst>
            <c:ext xmlns:c16="http://schemas.microsoft.com/office/drawing/2014/chart" uri="{C3380CC4-5D6E-409C-BE32-E72D297353CC}">
              <c16:uniqueId val="{0000000A-813A-4A4B-B438-00B1C8258A11}"/>
            </c:ext>
          </c:extLst>
        </c:ser>
        <c:ser>
          <c:idx val="3"/>
          <c:order val="3"/>
          <c:tx>
            <c:strRef>
              <c:f>'daten riv'!$A$14</c:f>
              <c:strCache>
                <c:ptCount val="1"/>
                <c:pt idx="0">
                  <c:v>genauso unzufrieden wie vorher</c:v>
                </c:pt>
              </c:strCache>
            </c:strRef>
          </c:tx>
          <c:spPr>
            <a:solidFill>
              <a:schemeClr val="accent3">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riv'!$B$10:$D$10</c:f>
              <c:strCache>
                <c:ptCount val="3"/>
                <c:pt idx="0">
                  <c:v>total, n=1000</c:v>
                </c:pt>
                <c:pt idx="1">
                  <c:v>Männer, n=500</c:v>
                </c:pt>
                <c:pt idx="2">
                  <c:v>Frauen, n=500</c:v>
                </c:pt>
              </c:strCache>
            </c:strRef>
          </c:cat>
          <c:val>
            <c:numRef>
              <c:f>'daten riv'!$B$14:$D$14</c:f>
              <c:numCache>
                <c:formatCode>General</c:formatCode>
                <c:ptCount val="3"/>
                <c:pt idx="0">
                  <c:v>3</c:v>
                </c:pt>
                <c:pt idx="1">
                  <c:v>3</c:v>
                </c:pt>
                <c:pt idx="2">
                  <c:v>3</c:v>
                </c:pt>
              </c:numCache>
            </c:numRef>
          </c:val>
          <c:extLst>
            <c:ext xmlns:c16="http://schemas.microsoft.com/office/drawing/2014/chart" uri="{C3380CC4-5D6E-409C-BE32-E72D297353CC}">
              <c16:uniqueId val="{0000000B-813A-4A4B-B438-00B1C8258A11}"/>
            </c:ext>
          </c:extLst>
        </c:ser>
        <c:dLbls>
          <c:showLegendKey val="0"/>
          <c:showVal val="1"/>
          <c:showCatName val="0"/>
          <c:showSerName val="0"/>
          <c:showPercent val="0"/>
          <c:showBubbleSize val="0"/>
        </c:dLbls>
        <c:gapWidth val="150"/>
        <c:overlap val="100"/>
        <c:axId val="391074736"/>
        <c:axId val="391707488"/>
      </c:barChart>
      <c:catAx>
        <c:axId val="391074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391707488"/>
        <c:crosses val="autoZero"/>
        <c:auto val="1"/>
        <c:lblAlgn val="ctr"/>
        <c:lblOffset val="100"/>
        <c:noMultiLvlLbl val="0"/>
      </c:catAx>
      <c:valAx>
        <c:axId val="391707488"/>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391074736"/>
        <c:crosses val="autoZero"/>
        <c:crossBetween val="between"/>
      </c:valAx>
      <c:spPr>
        <a:noFill/>
        <a:ln w="25400">
          <a:noFill/>
        </a:ln>
        <a:effectLst/>
      </c:spPr>
    </c:plotArea>
    <c:legend>
      <c:legendPos val="t"/>
      <c:layout>
        <c:manualLayout>
          <c:xMode val="edge"/>
          <c:yMode val="edge"/>
          <c:x val="1.7158503065231509E-3"/>
          <c:y val="0"/>
          <c:w val="0.9982841496934769"/>
          <c:h val="0.12129296752914555"/>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1196634350152577"/>
          <c:y val="0.22420920655269627"/>
          <c:w val="0.75676468133790964"/>
          <c:h val="0.77369034317742391"/>
        </c:manualLayout>
      </c:layout>
      <c:barChart>
        <c:barDir val="bar"/>
        <c:grouping val="percentStacked"/>
        <c:varyColors val="0"/>
        <c:ser>
          <c:idx val="0"/>
          <c:order val="0"/>
          <c:tx>
            <c:strRef>
              <c:f>'daten riv'!$A$11</c:f>
              <c:strCache>
                <c:ptCount val="1"/>
                <c:pt idx="0">
                  <c:v>genauso zufrieden wie vorher</c:v>
                </c:pt>
              </c:strCache>
            </c:strRef>
          </c:tx>
          <c:spPr>
            <a:solidFill>
              <a:srgbClr val="FFFF00"/>
            </a:solidFill>
            <a:ln>
              <a:noFill/>
            </a:ln>
            <a:effectLst/>
          </c:spPr>
          <c:invertIfNegative val="0"/>
          <c:dPt>
            <c:idx val="1"/>
            <c:invertIfNegative val="0"/>
            <c:bubble3D val="0"/>
            <c:spPr>
              <a:solidFill>
                <a:srgbClr val="FFFF00"/>
              </a:solidFill>
              <a:ln>
                <a:noFill/>
              </a:ln>
              <a:effectLst/>
            </c:spPr>
            <c:extLst>
              <c:ext xmlns:c16="http://schemas.microsoft.com/office/drawing/2014/chart" uri="{C3380CC4-5D6E-409C-BE32-E72D297353CC}">
                <c16:uniqueId val="{00000001-5C1F-4692-A6AD-87029B360A05}"/>
              </c:ext>
            </c:extLst>
          </c:dPt>
          <c:dPt>
            <c:idx val="2"/>
            <c:invertIfNegative val="0"/>
            <c:bubble3D val="0"/>
            <c:spPr>
              <a:solidFill>
                <a:srgbClr val="FFFF00"/>
              </a:solidFill>
              <a:ln>
                <a:noFill/>
              </a:ln>
              <a:effectLst/>
            </c:spPr>
            <c:extLst>
              <c:ext xmlns:c16="http://schemas.microsoft.com/office/drawing/2014/chart" uri="{C3380CC4-5D6E-409C-BE32-E72D297353CC}">
                <c16:uniqueId val="{00000003-5C1F-4692-A6AD-87029B360A05}"/>
              </c:ext>
            </c:extLst>
          </c:dPt>
          <c:dPt>
            <c:idx val="3"/>
            <c:invertIfNegative val="0"/>
            <c:bubble3D val="0"/>
            <c:spPr>
              <a:solidFill>
                <a:srgbClr val="FFFF00"/>
              </a:solidFill>
              <a:ln>
                <a:noFill/>
              </a:ln>
              <a:effectLst/>
            </c:spPr>
            <c:extLst>
              <c:ext xmlns:c16="http://schemas.microsoft.com/office/drawing/2014/chart" uri="{C3380CC4-5D6E-409C-BE32-E72D297353CC}">
                <c16:uniqueId val="{00000005-5C1F-4692-A6AD-87029B360A05}"/>
              </c:ext>
            </c:extLst>
          </c:dPt>
          <c:dPt>
            <c:idx val="4"/>
            <c:invertIfNegative val="0"/>
            <c:bubble3D val="0"/>
            <c:spPr>
              <a:solidFill>
                <a:srgbClr val="FFFF00"/>
              </a:solidFill>
              <a:ln>
                <a:noFill/>
              </a:ln>
              <a:effectLst/>
            </c:spPr>
            <c:extLst>
              <c:ext xmlns:c16="http://schemas.microsoft.com/office/drawing/2014/chart" uri="{C3380CC4-5D6E-409C-BE32-E72D297353CC}">
                <c16:uniqueId val="{00000007-5C1F-4692-A6AD-87029B360A05}"/>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riv'!$E$10:$H$10</c:f>
              <c:strCache>
                <c:ptCount val="4"/>
                <c:pt idx="0">
                  <c:v>bis 60 m2, n=170</c:v>
                </c:pt>
                <c:pt idx="1">
                  <c:v>61 bis 90 m2, n=284</c:v>
                </c:pt>
                <c:pt idx="2">
                  <c:v>91-120 m2, n=188</c:v>
                </c:pt>
                <c:pt idx="3">
                  <c:v>über 120 m2, n=306</c:v>
                </c:pt>
              </c:strCache>
            </c:strRef>
          </c:cat>
          <c:val>
            <c:numRef>
              <c:f>'daten riv'!$E$11:$H$11</c:f>
              <c:numCache>
                <c:formatCode>General</c:formatCode>
                <c:ptCount val="4"/>
                <c:pt idx="0">
                  <c:v>69</c:v>
                </c:pt>
                <c:pt idx="1">
                  <c:v>81</c:v>
                </c:pt>
                <c:pt idx="2">
                  <c:v>79</c:v>
                </c:pt>
                <c:pt idx="3">
                  <c:v>73</c:v>
                </c:pt>
              </c:numCache>
            </c:numRef>
          </c:val>
          <c:extLst>
            <c:ext xmlns:c16="http://schemas.microsoft.com/office/drawing/2014/chart" uri="{C3380CC4-5D6E-409C-BE32-E72D297353CC}">
              <c16:uniqueId val="{00000008-5C1F-4692-A6AD-87029B360A05}"/>
            </c:ext>
          </c:extLst>
        </c:ser>
        <c:ser>
          <c:idx val="1"/>
          <c:order val="1"/>
          <c:tx>
            <c:strRef>
              <c:f>'daten riv'!$A$12</c:f>
              <c:strCache>
                <c:ptCount val="1"/>
                <c:pt idx="0">
                  <c:v>zufriedener als vorher</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riv'!$E$10:$H$10</c:f>
              <c:strCache>
                <c:ptCount val="4"/>
                <c:pt idx="0">
                  <c:v>bis 60 m2, n=170</c:v>
                </c:pt>
                <c:pt idx="1">
                  <c:v>61 bis 90 m2, n=284</c:v>
                </c:pt>
                <c:pt idx="2">
                  <c:v>91-120 m2, n=188</c:v>
                </c:pt>
                <c:pt idx="3">
                  <c:v>über 120 m2, n=306</c:v>
                </c:pt>
              </c:strCache>
            </c:strRef>
          </c:cat>
          <c:val>
            <c:numRef>
              <c:f>'daten riv'!$E$12:$H$12</c:f>
              <c:numCache>
                <c:formatCode>General</c:formatCode>
                <c:ptCount val="4"/>
                <c:pt idx="0">
                  <c:v>2</c:v>
                </c:pt>
                <c:pt idx="1">
                  <c:v>5</c:v>
                </c:pt>
                <c:pt idx="2">
                  <c:v>14</c:v>
                </c:pt>
                <c:pt idx="3">
                  <c:v>24</c:v>
                </c:pt>
              </c:numCache>
            </c:numRef>
          </c:val>
          <c:extLst>
            <c:ext xmlns:c16="http://schemas.microsoft.com/office/drawing/2014/chart" uri="{C3380CC4-5D6E-409C-BE32-E72D297353CC}">
              <c16:uniqueId val="{00000009-5C1F-4692-A6AD-87029B360A05}"/>
            </c:ext>
          </c:extLst>
        </c:ser>
        <c:ser>
          <c:idx val="2"/>
          <c:order val="2"/>
          <c:tx>
            <c:strRef>
              <c:f>'daten riv'!$A$13</c:f>
              <c:strCache>
                <c:ptCount val="1"/>
                <c:pt idx="0">
                  <c:v>weniger zufrieden als vorher</c:v>
                </c:pt>
              </c:strCache>
            </c:strRef>
          </c:tx>
          <c:spPr>
            <a:solidFill>
              <a:srgbClr val="FF99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riv'!$E$10:$H$10</c:f>
              <c:strCache>
                <c:ptCount val="4"/>
                <c:pt idx="0">
                  <c:v>bis 60 m2, n=170</c:v>
                </c:pt>
                <c:pt idx="1">
                  <c:v>61 bis 90 m2, n=284</c:v>
                </c:pt>
                <c:pt idx="2">
                  <c:v>91-120 m2, n=188</c:v>
                </c:pt>
                <c:pt idx="3">
                  <c:v>über 120 m2, n=306</c:v>
                </c:pt>
              </c:strCache>
            </c:strRef>
          </c:cat>
          <c:val>
            <c:numRef>
              <c:f>'daten riv'!$E$13:$H$13</c:f>
              <c:numCache>
                <c:formatCode>General</c:formatCode>
                <c:ptCount val="4"/>
                <c:pt idx="0">
                  <c:v>20</c:v>
                </c:pt>
                <c:pt idx="1">
                  <c:v>12</c:v>
                </c:pt>
                <c:pt idx="2">
                  <c:v>6</c:v>
                </c:pt>
                <c:pt idx="3">
                  <c:v>2</c:v>
                </c:pt>
              </c:numCache>
            </c:numRef>
          </c:val>
          <c:extLst>
            <c:ext xmlns:c16="http://schemas.microsoft.com/office/drawing/2014/chart" uri="{C3380CC4-5D6E-409C-BE32-E72D297353CC}">
              <c16:uniqueId val="{0000000A-5C1F-4692-A6AD-87029B360A05}"/>
            </c:ext>
          </c:extLst>
        </c:ser>
        <c:ser>
          <c:idx val="3"/>
          <c:order val="3"/>
          <c:tx>
            <c:strRef>
              <c:f>'daten riv'!$A$14</c:f>
              <c:strCache>
                <c:ptCount val="1"/>
                <c:pt idx="0">
                  <c:v>genauso unzufrieden wie vorher</c:v>
                </c:pt>
              </c:strCache>
            </c:strRef>
          </c:tx>
          <c:spPr>
            <a:solidFill>
              <a:schemeClr val="accent3">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riv'!$E$10:$H$10</c:f>
              <c:strCache>
                <c:ptCount val="4"/>
                <c:pt idx="0">
                  <c:v>bis 60 m2, n=170</c:v>
                </c:pt>
                <c:pt idx="1">
                  <c:v>61 bis 90 m2, n=284</c:v>
                </c:pt>
                <c:pt idx="2">
                  <c:v>91-120 m2, n=188</c:v>
                </c:pt>
                <c:pt idx="3">
                  <c:v>über 120 m2, n=306</c:v>
                </c:pt>
              </c:strCache>
            </c:strRef>
          </c:cat>
          <c:val>
            <c:numRef>
              <c:f>'daten riv'!$E$14:$H$14</c:f>
              <c:numCache>
                <c:formatCode>General</c:formatCode>
                <c:ptCount val="4"/>
                <c:pt idx="0">
                  <c:v>9</c:v>
                </c:pt>
                <c:pt idx="1">
                  <c:v>2</c:v>
                </c:pt>
                <c:pt idx="2">
                  <c:v>2</c:v>
                </c:pt>
                <c:pt idx="3">
                  <c:v>2</c:v>
                </c:pt>
              </c:numCache>
            </c:numRef>
          </c:val>
          <c:extLst>
            <c:ext xmlns:c16="http://schemas.microsoft.com/office/drawing/2014/chart" uri="{C3380CC4-5D6E-409C-BE32-E72D297353CC}">
              <c16:uniqueId val="{0000000B-5C1F-4692-A6AD-87029B360A05}"/>
            </c:ext>
          </c:extLst>
        </c:ser>
        <c:dLbls>
          <c:showLegendKey val="0"/>
          <c:showVal val="1"/>
          <c:showCatName val="0"/>
          <c:showSerName val="0"/>
          <c:showPercent val="0"/>
          <c:showBubbleSize val="0"/>
        </c:dLbls>
        <c:gapWidth val="150"/>
        <c:overlap val="100"/>
        <c:axId val="391700040"/>
        <c:axId val="391709448"/>
      </c:barChart>
      <c:catAx>
        <c:axId val="3917000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391709448"/>
        <c:crosses val="autoZero"/>
        <c:auto val="1"/>
        <c:lblAlgn val="ctr"/>
        <c:lblOffset val="100"/>
        <c:noMultiLvlLbl val="0"/>
      </c:catAx>
      <c:valAx>
        <c:axId val="391709448"/>
        <c:scaling>
          <c:orientation val="minMax"/>
          <c:max val="1"/>
          <c:min val="0"/>
        </c:scaling>
        <c:delete val="0"/>
        <c:axPos val="t"/>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391700040"/>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solidFill>
            <a:schemeClr val="tx1">
              <a:lumMod val="85000"/>
              <a:lumOff val="15000"/>
            </a:schemeClr>
          </a:solidFill>
        </a:defRPr>
      </a:pPr>
      <a:endParaRPr lang="de-DE"/>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8750998655279553"/>
          <c:y val="0.17024423927673207"/>
          <c:w val="0.72519562203296384"/>
          <c:h val="0.82765543195989388"/>
        </c:manualLayout>
      </c:layout>
      <c:barChart>
        <c:barDir val="bar"/>
        <c:grouping val="stacked"/>
        <c:varyColors val="0"/>
        <c:ser>
          <c:idx val="0"/>
          <c:order val="0"/>
          <c:tx>
            <c:strRef>
              <c:f>'daten riv'!$B$22</c:f>
              <c:strCache>
                <c:ptCount val="1"/>
                <c:pt idx="0">
                  <c:v>trifft sehr zu</c:v>
                </c:pt>
              </c:strCache>
            </c:strRef>
          </c:tx>
          <c:spPr>
            <a:solidFill>
              <a:srgbClr val="FFFF00"/>
            </a:solidFill>
            <a:ln>
              <a:noFill/>
            </a:ln>
            <a:effectLst/>
          </c:spPr>
          <c:invertIfNegative val="0"/>
          <c:dPt>
            <c:idx val="1"/>
            <c:invertIfNegative val="0"/>
            <c:bubble3D val="0"/>
            <c:extLst>
              <c:ext xmlns:c16="http://schemas.microsoft.com/office/drawing/2014/chart" uri="{C3380CC4-5D6E-409C-BE32-E72D297353CC}">
                <c16:uniqueId val="{00000000-65CE-44EE-A30F-2C4C2B10E74F}"/>
              </c:ext>
            </c:extLst>
          </c:dPt>
          <c:dPt>
            <c:idx val="2"/>
            <c:invertIfNegative val="0"/>
            <c:bubble3D val="0"/>
            <c:extLst>
              <c:ext xmlns:c16="http://schemas.microsoft.com/office/drawing/2014/chart" uri="{C3380CC4-5D6E-409C-BE32-E72D297353CC}">
                <c16:uniqueId val="{00000001-65CE-44EE-A30F-2C4C2B10E74F}"/>
              </c:ext>
            </c:extLst>
          </c:dPt>
          <c:dPt>
            <c:idx val="3"/>
            <c:invertIfNegative val="0"/>
            <c:bubble3D val="0"/>
            <c:extLst>
              <c:ext xmlns:c16="http://schemas.microsoft.com/office/drawing/2014/chart" uri="{C3380CC4-5D6E-409C-BE32-E72D297353CC}">
                <c16:uniqueId val="{00000002-65CE-44EE-A30F-2C4C2B10E74F}"/>
              </c:ext>
            </c:extLst>
          </c:dPt>
          <c:dPt>
            <c:idx val="4"/>
            <c:invertIfNegative val="0"/>
            <c:bubble3D val="0"/>
            <c:extLst>
              <c:ext xmlns:c16="http://schemas.microsoft.com/office/drawing/2014/chart" uri="{C3380CC4-5D6E-409C-BE32-E72D297353CC}">
                <c16:uniqueId val="{00000003-65CE-44EE-A30F-2C4C2B10E74F}"/>
              </c:ext>
            </c:extLst>
          </c:dPt>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riv'!$A$23:$A$25</c:f>
              <c:strCache>
                <c:ptCount val="3"/>
                <c:pt idx="0">
                  <c:v>mein Zuhause ist zu
beengt, ich/wir habe/n zu wenig Platz</c:v>
                </c:pt>
                <c:pt idx="1">
                  <c:v>mir „fällt oft
die Decke auf den  Kopf</c:v>
                </c:pt>
                <c:pt idx="2">
                  <c:v>ich bräuchte dringend
eine neue Wohnung/Haus
und finde keine(s) </c:v>
                </c:pt>
              </c:strCache>
            </c:strRef>
          </c:cat>
          <c:val>
            <c:numRef>
              <c:f>'daten riv'!$B$23:$B$25</c:f>
              <c:numCache>
                <c:formatCode>General</c:formatCode>
                <c:ptCount val="3"/>
                <c:pt idx="0">
                  <c:v>33</c:v>
                </c:pt>
                <c:pt idx="1">
                  <c:v>34</c:v>
                </c:pt>
                <c:pt idx="2">
                  <c:v>18</c:v>
                </c:pt>
              </c:numCache>
            </c:numRef>
          </c:val>
          <c:extLst>
            <c:ext xmlns:c16="http://schemas.microsoft.com/office/drawing/2014/chart" uri="{C3380CC4-5D6E-409C-BE32-E72D297353CC}">
              <c16:uniqueId val="{00000004-65CE-44EE-A30F-2C4C2B10E74F}"/>
            </c:ext>
          </c:extLst>
        </c:ser>
        <c:ser>
          <c:idx val="1"/>
          <c:order val="1"/>
          <c:tx>
            <c:strRef>
              <c:f>'daten riv'!$C$22</c:f>
              <c:strCache>
                <c:ptCount val="1"/>
                <c:pt idx="0">
                  <c:v>Note 2</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riv'!$A$23:$A$25</c:f>
              <c:strCache>
                <c:ptCount val="3"/>
                <c:pt idx="0">
                  <c:v>mein Zuhause ist zu
beengt, ich/wir habe/n zu wenig Platz</c:v>
                </c:pt>
                <c:pt idx="1">
                  <c:v>mir „fällt oft
die Decke auf den  Kopf</c:v>
                </c:pt>
                <c:pt idx="2">
                  <c:v>ich bräuchte dringend
eine neue Wohnung/Haus
und finde keine(s) </c:v>
                </c:pt>
              </c:strCache>
            </c:strRef>
          </c:cat>
          <c:val>
            <c:numRef>
              <c:f>'daten riv'!$C$23:$C$25</c:f>
              <c:numCache>
                <c:formatCode>General</c:formatCode>
                <c:ptCount val="3"/>
                <c:pt idx="0">
                  <c:v>29</c:v>
                </c:pt>
                <c:pt idx="1">
                  <c:v>20</c:v>
                </c:pt>
                <c:pt idx="2">
                  <c:v>14</c:v>
                </c:pt>
              </c:numCache>
            </c:numRef>
          </c:val>
          <c:extLst>
            <c:ext xmlns:c16="http://schemas.microsoft.com/office/drawing/2014/chart" uri="{C3380CC4-5D6E-409C-BE32-E72D297353CC}">
              <c16:uniqueId val="{00000005-65CE-44EE-A30F-2C4C2B10E74F}"/>
            </c:ext>
          </c:extLst>
        </c:ser>
        <c:ser>
          <c:idx val="2"/>
          <c:order val="2"/>
          <c:tx>
            <c:strRef>
              <c:f>'daten riv'!$D$22</c:f>
              <c:strCache>
                <c:ptCount val="1"/>
                <c:pt idx="0">
                  <c:v>Note 3</c:v>
                </c:pt>
              </c:strCache>
            </c:strRef>
          </c:tx>
          <c:spPr>
            <a:solidFill>
              <a:srgbClr val="FF9900"/>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riv'!$A$23:$A$25</c:f>
              <c:strCache>
                <c:ptCount val="3"/>
                <c:pt idx="0">
                  <c:v>mein Zuhause ist zu
beengt, ich/wir habe/n zu wenig Platz</c:v>
                </c:pt>
                <c:pt idx="1">
                  <c:v>mir „fällt oft
die Decke auf den  Kopf</c:v>
                </c:pt>
                <c:pt idx="2">
                  <c:v>ich bräuchte dringend
eine neue Wohnung/Haus
und finde keine(s) </c:v>
                </c:pt>
              </c:strCache>
            </c:strRef>
          </c:cat>
          <c:val>
            <c:numRef>
              <c:f>'daten riv'!$D$23:$D$25</c:f>
              <c:numCache>
                <c:formatCode>General</c:formatCode>
                <c:ptCount val="3"/>
                <c:pt idx="0">
                  <c:v>24</c:v>
                </c:pt>
                <c:pt idx="1">
                  <c:v>24</c:v>
                </c:pt>
                <c:pt idx="2">
                  <c:v>18</c:v>
                </c:pt>
              </c:numCache>
            </c:numRef>
          </c:val>
          <c:extLst>
            <c:ext xmlns:c16="http://schemas.microsoft.com/office/drawing/2014/chart" uri="{C3380CC4-5D6E-409C-BE32-E72D297353CC}">
              <c16:uniqueId val="{00000006-65CE-44EE-A30F-2C4C2B10E74F}"/>
            </c:ext>
          </c:extLst>
        </c:ser>
        <c:ser>
          <c:idx val="3"/>
          <c:order val="3"/>
          <c:tx>
            <c:strRef>
              <c:f>'daten riv'!$E$22</c:f>
              <c:strCache>
                <c:ptCount val="1"/>
                <c:pt idx="0">
                  <c:v>Note 4</c:v>
                </c:pt>
              </c:strCache>
            </c:strRef>
          </c:tx>
          <c:spPr>
            <a:solidFill>
              <a:schemeClr val="accent3">
                <a:lumMod val="65000"/>
              </a:schemeClr>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riv'!$A$23:$A$25</c:f>
              <c:strCache>
                <c:ptCount val="3"/>
                <c:pt idx="0">
                  <c:v>mein Zuhause ist zu
beengt, ich/wir habe/n zu wenig Platz</c:v>
                </c:pt>
                <c:pt idx="1">
                  <c:v>mir „fällt oft
die Decke auf den  Kopf</c:v>
                </c:pt>
                <c:pt idx="2">
                  <c:v>ich bräuchte dringend
eine neue Wohnung/Haus
und finde keine(s) </c:v>
                </c:pt>
              </c:strCache>
            </c:strRef>
          </c:cat>
          <c:val>
            <c:numRef>
              <c:f>'daten riv'!$E$23:$E$25</c:f>
              <c:numCache>
                <c:formatCode>General</c:formatCode>
                <c:ptCount val="3"/>
                <c:pt idx="0">
                  <c:v>9</c:v>
                </c:pt>
                <c:pt idx="1">
                  <c:v>16</c:v>
                </c:pt>
                <c:pt idx="2">
                  <c:v>18</c:v>
                </c:pt>
              </c:numCache>
            </c:numRef>
          </c:val>
          <c:extLst>
            <c:ext xmlns:c16="http://schemas.microsoft.com/office/drawing/2014/chart" uri="{C3380CC4-5D6E-409C-BE32-E72D297353CC}">
              <c16:uniqueId val="{00000007-65CE-44EE-A30F-2C4C2B10E74F}"/>
            </c:ext>
          </c:extLst>
        </c:ser>
        <c:ser>
          <c:idx val="4"/>
          <c:order val="4"/>
          <c:tx>
            <c:strRef>
              <c:f>'daten riv'!$F$22</c:f>
              <c:strCache>
                <c:ptCount val="1"/>
                <c:pt idx="0">
                  <c:v>trifft überhaupt nicht zu</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'daten riv'!$A$23:$A$25</c:f>
              <c:strCache>
                <c:ptCount val="3"/>
                <c:pt idx="0">
                  <c:v>mein Zuhause ist zu
beengt, ich/wir habe/n zu wenig Platz</c:v>
                </c:pt>
                <c:pt idx="1">
                  <c:v>mir „fällt oft
die Decke auf den  Kopf</c:v>
                </c:pt>
                <c:pt idx="2">
                  <c:v>ich bräuchte dringend
eine neue Wohnung/Haus
und finde keine(s) </c:v>
                </c:pt>
              </c:strCache>
            </c:strRef>
          </c:cat>
          <c:val>
            <c:numRef>
              <c:f>'daten riv'!$F$23:$F$25</c:f>
              <c:numCache>
                <c:formatCode>General</c:formatCode>
                <c:ptCount val="3"/>
                <c:pt idx="0">
                  <c:v>6</c:v>
                </c:pt>
                <c:pt idx="1">
                  <c:v>5</c:v>
                </c:pt>
                <c:pt idx="2">
                  <c:v>27</c:v>
                </c:pt>
              </c:numCache>
            </c:numRef>
          </c:val>
          <c:extLst>
            <c:ext xmlns:c16="http://schemas.microsoft.com/office/drawing/2014/chart" uri="{C3380CC4-5D6E-409C-BE32-E72D297353CC}">
              <c16:uniqueId val="{00000008-65CE-44EE-A30F-2C4C2B10E74F}"/>
            </c:ext>
          </c:extLst>
        </c:ser>
        <c:dLbls>
          <c:dLblPos val="ctr"/>
          <c:showLegendKey val="0"/>
          <c:showVal val="1"/>
          <c:showCatName val="0"/>
          <c:showSerName val="0"/>
          <c:showPercent val="0"/>
          <c:showBubbleSize val="0"/>
        </c:dLbls>
        <c:gapWidth val="150"/>
        <c:overlap val="100"/>
        <c:axId val="391698864"/>
        <c:axId val="391701216"/>
      </c:barChart>
      <c:catAx>
        <c:axId val="3916988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crossAx val="391701216"/>
        <c:crosses val="autoZero"/>
        <c:auto val="1"/>
        <c:lblAlgn val="ctr"/>
        <c:lblOffset val="100"/>
        <c:noMultiLvlLbl val="0"/>
      </c:catAx>
      <c:valAx>
        <c:axId val="391701216"/>
        <c:scaling>
          <c:orientation val="minMax"/>
          <c:max val="100"/>
          <c:min val="0"/>
        </c:scaling>
        <c:delete val="0"/>
        <c:axPos val="t"/>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de-DE"/>
          </a:p>
        </c:txPr>
        <c:crossAx val="39169886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85000"/>
                  <a:lumOff val="15000"/>
                </a:schemeClr>
              </a:solidFill>
              <a:latin typeface="+mn-lt"/>
              <a:ea typeface="+mn-ea"/>
              <a:cs typeface="+mn-cs"/>
            </a:defRPr>
          </a:pPr>
          <a:endParaRPr lang="de-DE"/>
        </a:p>
      </c:txPr>
    </c:legend>
    <c:plotVisOnly val="1"/>
    <c:dispBlanksAs val="gap"/>
    <c:showDLblsOverMax val="0"/>
  </c:chart>
  <c:spPr>
    <a:noFill/>
    <a:ln w="9525" cap="flat" cmpd="sng" algn="ctr">
      <a:noFill/>
      <a:round/>
    </a:ln>
    <a:effectLst/>
  </c:spPr>
  <c:txPr>
    <a:bodyPr/>
    <a:lstStyle/>
    <a:p>
      <a:pPr>
        <a:defRPr sz="700"/>
      </a:pPr>
      <a:endParaRPr lang="de-D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withinLinear" id="14">
  <a:schemeClr val="accent1"/>
</cs:colorStyle>
</file>

<file path=ppt/charts/colors20.xml><?xml version="1.0" encoding="utf-8"?>
<cs:colorStyle xmlns:cs="http://schemas.microsoft.com/office/drawing/2012/chartStyle" xmlns:a="http://schemas.openxmlformats.org/drawingml/2006/main" meth="withinLinear" id="14">
  <a:schemeClr val="accent1"/>
</cs:colorStyle>
</file>

<file path=ppt/charts/colors2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drawing1.xml><?xml version="1.0" encoding="utf-8"?>
<c:userShapes xmlns:c="http://schemas.openxmlformats.org/drawingml/2006/chart">
  <cdr:relSizeAnchor xmlns:cdr="http://schemas.openxmlformats.org/drawingml/2006/chartDrawing">
    <cdr:from>
      <cdr:x>0.06803</cdr:x>
      <cdr:y>0.22876</cdr:y>
    </cdr:from>
    <cdr:to>
      <cdr:x>1</cdr:x>
      <cdr:y>0.22876</cdr:y>
    </cdr:to>
    <cdr:cxnSp macro="">
      <cdr:nvCxnSpPr>
        <cdr:cNvPr id="2" name="Gerader Verbinder 1"/>
        <cdr:cNvCxnSpPr/>
      </cdr:nvCxnSpPr>
      <cdr:spPr>
        <a:xfrm xmlns:a="http://schemas.openxmlformats.org/drawingml/2006/main">
          <a:off x="360040" y="682716"/>
          <a:ext cx="4932040" cy="0"/>
        </a:xfrm>
        <a:prstGeom xmlns:a="http://schemas.openxmlformats.org/drawingml/2006/main" prst="line">
          <a:avLst/>
        </a:prstGeom>
        <a:ln xmlns:a="http://schemas.openxmlformats.org/drawingml/2006/main" w="28575">
          <a:solidFill>
            <a:schemeClr val="bg1">
              <a:lumMod val="85000"/>
            </a:schemeClr>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0.06803</cdr:x>
      <cdr:y>0.48232</cdr:y>
    </cdr:from>
    <cdr:to>
      <cdr:x>1</cdr:x>
      <cdr:y>0.49417</cdr:y>
    </cdr:to>
    <cdr:cxnSp macro="">
      <cdr:nvCxnSpPr>
        <cdr:cNvPr id="3" name="Gerader Verbinder 2"/>
        <cdr:cNvCxnSpPr/>
      </cdr:nvCxnSpPr>
      <cdr:spPr>
        <a:xfrm xmlns:a="http://schemas.openxmlformats.org/drawingml/2006/main">
          <a:off x="360040" y="1439434"/>
          <a:ext cx="4932040" cy="35370"/>
        </a:xfrm>
        <a:prstGeom xmlns:a="http://schemas.openxmlformats.org/drawingml/2006/main" prst="line">
          <a:avLst/>
        </a:prstGeom>
        <a:ln xmlns:a="http://schemas.openxmlformats.org/drawingml/2006/main" w="28575">
          <a:solidFill>
            <a:schemeClr val="bg1">
              <a:lumMod val="85000"/>
            </a:schemeClr>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0.08764</cdr:x>
      <cdr:y>0.20084</cdr:y>
    </cdr:from>
    <cdr:to>
      <cdr:x>0.97653</cdr:x>
      <cdr:y>0.20181</cdr:y>
    </cdr:to>
    <cdr:cxnSp macro="">
      <cdr:nvCxnSpPr>
        <cdr:cNvPr id="4" name="Gerader Verbinder 3"/>
        <cdr:cNvCxnSpPr/>
      </cdr:nvCxnSpPr>
      <cdr:spPr>
        <a:xfrm xmlns:a="http://schemas.openxmlformats.org/drawingml/2006/main">
          <a:off x="504056" y="631923"/>
          <a:ext cx="5112568" cy="3047"/>
        </a:xfrm>
        <a:prstGeom xmlns:a="http://schemas.openxmlformats.org/drawingml/2006/main" prst="line">
          <a:avLst/>
        </a:prstGeom>
        <a:ln xmlns:a="http://schemas.openxmlformats.org/drawingml/2006/main" w="28575">
          <a:solidFill>
            <a:schemeClr val="bg1">
              <a:lumMod val="85000"/>
            </a:schemeClr>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0.01252</cdr:x>
      <cdr:y>0.91029</cdr:y>
    </cdr:from>
    <cdr:to>
      <cdr:x>0.72614</cdr:x>
      <cdr:y>1</cdr:y>
    </cdr:to>
    <cdr:sp macro="" textlink="">
      <cdr:nvSpPr>
        <cdr:cNvPr id="2" name="Ellipse 1"/>
        <cdr:cNvSpPr/>
      </cdr:nvSpPr>
      <cdr:spPr>
        <a:xfrm xmlns:a="http://schemas.openxmlformats.org/drawingml/2006/main">
          <a:off x="72008" y="2864171"/>
          <a:ext cx="4104456" cy="282252"/>
        </a:xfrm>
        <a:prstGeom xmlns:a="http://schemas.openxmlformats.org/drawingml/2006/main" prst="ellipse">
          <a:avLst/>
        </a:prstGeom>
        <a:noFill xmlns:a="http://schemas.openxmlformats.org/drawingml/2006/main"/>
        <a:ln xmlns:a="http://schemas.openxmlformats.org/drawingml/2006/main" w="12700">
          <a:solidFill>
            <a:srgbClr val="FF00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e-DE"/>
        </a:p>
      </cdr:txBody>
    </cdr:sp>
  </cdr:relSizeAnchor>
</c:userShapes>
</file>

<file path=ppt/drawings/drawing3.xml><?xml version="1.0" encoding="utf-8"?>
<c:userShapes xmlns:c="http://schemas.openxmlformats.org/drawingml/2006/chart">
  <cdr:relSizeAnchor xmlns:cdr="http://schemas.openxmlformats.org/drawingml/2006/chartDrawing">
    <cdr:from>
      <cdr:x>0.84126</cdr:x>
      <cdr:y>0.7295</cdr:y>
    </cdr:from>
    <cdr:to>
      <cdr:x>0.96697</cdr:x>
      <cdr:y>0.96323</cdr:y>
    </cdr:to>
    <cdr:sp macro="" textlink="">
      <cdr:nvSpPr>
        <cdr:cNvPr id="2" name="Textfeld 1"/>
        <cdr:cNvSpPr txBox="1"/>
      </cdr:nvSpPr>
      <cdr:spPr>
        <a:xfrm xmlns:a="http://schemas.openxmlformats.org/drawingml/2006/main">
          <a:off x="6264696" y="2696493"/>
          <a:ext cx="936104" cy="8639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AT" sz="900" dirty="0"/>
        </a:p>
      </cdr:txBody>
    </cdr:sp>
  </cdr:relSizeAnchor>
  <cdr:relSizeAnchor xmlns:cdr="http://schemas.openxmlformats.org/drawingml/2006/chartDrawing">
    <cdr:from>
      <cdr:x>0.84265</cdr:x>
      <cdr:y>0.72096</cdr:y>
    </cdr:from>
    <cdr:to>
      <cdr:x>0.93935</cdr:x>
      <cdr:y>0.88932</cdr:y>
    </cdr:to>
    <cdr:sp macro="" textlink="">
      <cdr:nvSpPr>
        <cdr:cNvPr id="3" name="Textfeld 2"/>
        <cdr:cNvSpPr txBox="1"/>
      </cdr:nvSpPr>
      <cdr:spPr>
        <a:xfrm xmlns:a="http://schemas.openxmlformats.org/drawingml/2006/main">
          <a:off x="6275039" y="2664902"/>
          <a:ext cx="720080" cy="6223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e-DE" sz="900" dirty="0" smtClean="0"/>
            <a:t>Für Abgeber wichtiger</a:t>
          </a:r>
          <a:endParaRPr lang="de-AT" sz="900" dirty="0"/>
        </a:p>
      </cdr:txBody>
    </cdr:sp>
  </cdr:relSizeAnchor>
</c:userShapes>
</file>

<file path=ppt/drawings/drawing4.xml><?xml version="1.0" encoding="utf-8"?>
<c:userShapes xmlns:c="http://schemas.openxmlformats.org/drawingml/2006/chart">
  <cdr:relSizeAnchor xmlns:cdr="http://schemas.openxmlformats.org/drawingml/2006/chartDrawing">
    <cdr:from>
      <cdr:x>0.77536</cdr:x>
      <cdr:y>0.92009</cdr:y>
    </cdr:from>
    <cdr:to>
      <cdr:x>1</cdr:x>
      <cdr:y>1</cdr:y>
    </cdr:to>
    <cdr:sp macro="" textlink="">
      <cdr:nvSpPr>
        <cdr:cNvPr id="2" name="Textfeld 1"/>
        <cdr:cNvSpPr txBox="1"/>
      </cdr:nvSpPr>
      <cdr:spPr>
        <a:xfrm xmlns:a="http://schemas.openxmlformats.org/drawingml/2006/main">
          <a:off x="4392489" y="2726223"/>
          <a:ext cx="1272629" cy="23677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e-DE" sz="500" dirty="0" smtClean="0"/>
            <a:t>Rest auf 100%=keine Angabe</a:t>
          </a:r>
          <a:endParaRPr lang="de-AT" sz="500" dirty="0"/>
        </a:p>
      </cdr:txBody>
    </cdr:sp>
  </cdr:relSizeAnchor>
  <cdr:relSizeAnchor xmlns:cdr="http://schemas.openxmlformats.org/drawingml/2006/chartDrawing">
    <cdr:from>
      <cdr:x>0.23735</cdr:x>
      <cdr:y>1</cdr:y>
    </cdr:from>
    <cdr:to>
      <cdr:x>1</cdr:x>
      <cdr:y>1</cdr:y>
    </cdr:to>
    <cdr:cxnSp macro="">
      <cdr:nvCxnSpPr>
        <cdr:cNvPr id="3" name="Gerader Verbinder 2"/>
        <cdr:cNvCxnSpPr/>
      </cdr:nvCxnSpPr>
      <cdr:spPr>
        <a:xfrm xmlns:a="http://schemas.openxmlformats.org/drawingml/2006/main">
          <a:off x="3326656" y="3054598"/>
          <a:ext cx="4320480" cy="0"/>
        </a:xfrm>
        <a:prstGeom xmlns:a="http://schemas.openxmlformats.org/drawingml/2006/main" prst="line">
          <a:avLst/>
        </a:prstGeom>
        <a:ln xmlns:a="http://schemas.openxmlformats.org/drawingml/2006/main" w="25400">
          <a:solidFill>
            <a:schemeClr val="bg1">
              <a:lumMod val="85000"/>
            </a:schemeClr>
          </a:solidFill>
        </a:ln>
      </cdr:spPr>
      <cdr:style>
        <a:lnRef xmlns:a="http://schemas.openxmlformats.org/drawingml/2006/main" idx="2">
          <a:schemeClr val="accent6"/>
        </a:lnRef>
        <a:fillRef xmlns:a="http://schemas.openxmlformats.org/drawingml/2006/main" idx="0">
          <a:schemeClr val="accent6"/>
        </a:fillRef>
        <a:effectRef xmlns:a="http://schemas.openxmlformats.org/drawingml/2006/main" idx="1">
          <a:schemeClr val="accent6"/>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45659" cy="498055"/>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de-DE" altLang="de-DE"/>
          </a:p>
        </p:txBody>
      </p:sp>
      <p:sp>
        <p:nvSpPr>
          <p:cNvPr id="3" name="Datumsplatzhalter 2"/>
          <p:cNvSpPr>
            <a:spLocks noGrp="1"/>
          </p:cNvSpPr>
          <p:nvPr>
            <p:ph type="dt" sz="quarter" idx="1"/>
          </p:nvPr>
        </p:nvSpPr>
        <p:spPr>
          <a:xfrm>
            <a:off x="3850444" y="1"/>
            <a:ext cx="2945659" cy="49805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31E9E831-901F-4CCE-A11B-BF8BDC45D090}" type="datetimeFigureOut">
              <a:rPr lang="de-DE" altLang="de-DE"/>
              <a:pPr>
                <a:defRPr/>
              </a:pPr>
              <a:t>20.08.2020</a:t>
            </a:fld>
            <a:endParaRPr lang="de-DE" altLang="de-DE"/>
          </a:p>
        </p:txBody>
      </p:sp>
      <p:sp>
        <p:nvSpPr>
          <p:cNvPr id="4" name="Fußzeilenplatzhalter 3"/>
          <p:cNvSpPr>
            <a:spLocks noGrp="1"/>
          </p:cNvSpPr>
          <p:nvPr>
            <p:ph type="ftr" sz="quarter" idx="2"/>
          </p:nvPr>
        </p:nvSpPr>
        <p:spPr>
          <a:xfrm>
            <a:off x="1" y="9428584"/>
            <a:ext cx="2945659" cy="498054"/>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de-DE" altLang="de-DE"/>
          </a:p>
        </p:txBody>
      </p:sp>
      <p:sp>
        <p:nvSpPr>
          <p:cNvPr id="5" name="Foliennummernplatzhalter 4"/>
          <p:cNvSpPr>
            <a:spLocks noGrp="1"/>
          </p:cNvSpPr>
          <p:nvPr>
            <p:ph type="sldNum" sz="quarter" idx="3"/>
          </p:nvPr>
        </p:nvSpPr>
        <p:spPr>
          <a:xfrm>
            <a:off x="3850444" y="9428584"/>
            <a:ext cx="2945659" cy="498054"/>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C1034678-6E12-46E5-BCB6-8CEA3AA2086C}" type="slidenum">
              <a:rPr lang="de-DE" altLang="de-DE"/>
              <a:pPr>
                <a:defRPr/>
              </a:pPr>
              <a:t>‹Nr.›</a:t>
            </a:fld>
            <a:endParaRPr lang="de-DE" altLang="de-DE"/>
          </a:p>
        </p:txBody>
      </p:sp>
    </p:spTree>
    <p:extLst>
      <p:ext uri="{BB962C8B-B14F-4D97-AF65-F5344CB8AC3E}">
        <p14:creationId xmlns:p14="http://schemas.microsoft.com/office/powerpoint/2010/main" val="24038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de-DE" altLang="de-DE"/>
          </a:p>
        </p:txBody>
      </p:sp>
      <p:sp>
        <p:nvSpPr>
          <p:cNvPr id="4099" name="Rectangle 3"/>
          <p:cNvSpPr>
            <a:spLocks noGrp="1" noChangeArrowheads="1"/>
          </p:cNvSpPr>
          <p:nvPr>
            <p:ph type="dt" idx="1"/>
          </p:nvPr>
        </p:nvSpPr>
        <p:spPr bwMode="auto">
          <a:xfrm>
            <a:off x="3850444"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de-DE" altLang="de-DE"/>
          </a:p>
        </p:txBody>
      </p:sp>
      <p:sp>
        <p:nvSpPr>
          <p:cNvPr id="4100"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sp>
      <p:sp>
        <p:nvSpPr>
          <p:cNvPr id="4101" name="Rectangle 5"/>
          <p:cNvSpPr>
            <a:spLocks noGrp="1" noChangeArrowheads="1"/>
          </p:cNvSpPr>
          <p:nvPr>
            <p:ph type="body" sz="quarter" idx="3"/>
          </p:nvPr>
        </p:nvSpPr>
        <p:spPr bwMode="auto">
          <a:xfrm>
            <a:off x="679768" y="4715154"/>
            <a:ext cx="5438140"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de-DE" altLang="de-DE" noProof="0" smtClean="0"/>
              <a:t>Textmasterformate durch Klicken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4102" name="Rectangle 6"/>
          <p:cNvSpPr>
            <a:spLocks noGrp="1" noChangeArrowheads="1"/>
          </p:cNvSpPr>
          <p:nvPr>
            <p:ph type="ftr" sz="quarter" idx="4"/>
          </p:nvPr>
        </p:nvSpPr>
        <p:spPr bwMode="auto">
          <a:xfrm>
            <a:off x="1" y="9428584"/>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de-DE" altLang="de-DE"/>
          </a:p>
        </p:txBody>
      </p:sp>
      <p:sp>
        <p:nvSpPr>
          <p:cNvPr id="4103" name="Rectangle 7"/>
          <p:cNvSpPr>
            <a:spLocks noGrp="1" noChangeArrowheads="1"/>
          </p:cNvSpPr>
          <p:nvPr>
            <p:ph type="sldNum" sz="quarter" idx="5"/>
          </p:nvPr>
        </p:nvSpPr>
        <p:spPr bwMode="auto">
          <a:xfrm>
            <a:off x="3850444" y="9428584"/>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059B690A-B3DB-4D69-B353-1CF640750491}" type="slidenum">
              <a:rPr lang="de-DE" altLang="de-DE"/>
              <a:pPr>
                <a:defRPr/>
              </a:pPr>
              <a:t>‹Nr.›</a:t>
            </a:fld>
            <a:endParaRPr lang="de-DE" altLang="de-DE"/>
          </a:p>
        </p:txBody>
      </p:sp>
    </p:spTree>
    <p:extLst>
      <p:ext uri="{BB962C8B-B14F-4D97-AF65-F5344CB8AC3E}">
        <p14:creationId xmlns:p14="http://schemas.microsoft.com/office/powerpoint/2010/main" val="34186788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ußzeilenplatzhalter 3"/>
          <p:cNvSpPr>
            <a:spLocks noGrp="1"/>
          </p:cNvSpPr>
          <p:nvPr>
            <p:ph type="ftr" sz="quarter" idx="10"/>
          </p:nvPr>
        </p:nvSpPr>
        <p:spPr/>
        <p:txBody>
          <a:bodyPr/>
          <a:lstStyle/>
          <a:p>
            <a:endParaRPr lang="de-DE" dirty="0">
              <a:solidFill>
                <a:prstClr val="black"/>
              </a:solidFill>
            </a:endParaRPr>
          </a:p>
        </p:txBody>
      </p:sp>
      <p:sp>
        <p:nvSpPr>
          <p:cNvPr id="5" name="Foliennummernplatzhalter 4"/>
          <p:cNvSpPr>
            <a:spLocks noGrp="1"/>
          </p:cNvSpPr>
          <p:nvPr>
            <p:ph type="sldNum" sz="quarter" idx="11"/>
          </p:nvPr>
        </p:nvSpPr>
        <p:spPr/>
        <p:txBody>
          <a:bodyPr/>
          <a:lstStyle/>
          <a:p>
            <a:fld id="{2D3F1CA4-FAEC-A94F-8734-05C7D543021F}" type="slidenum">
              <a:rPr lang="de-DE" smtClean="0">
                <a:solidFill>
                  <a:prstClr val="black"/>
                </a:solidFill>
              </a:rPr>
              <a:pPr/>
              <a:t>2</a:t>
            </a:fld>
            <a:endParaRPr lang="de-DE" dirty="0">
              <a:solidFill>
                <a:prstClr val="black"/>
              </a:solidFill>
            </a:endParaRPr>
          </a:p>
        </p:txBody>
      </p:sp>
    </p:spTree>
    <p:extLst>
      <p:ext uri="{BB962C8B-B14F-4D97-AF65-F5344CB8AC3E}">
        <p14:creationId xmlns:p14="http://schemas.microsoft.com/office/powerpoint/2010/main" val="958137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3</a:t>
            </a:fld>
            <a:endParaRPr lang="de-AT" dirty="0"/>
          </a:p>
        </p:txBody>
      </p:sp>
    </p:spTree>
    <p:extLst>
      <p:ext uri="{BB962C8B-B14F-4D97-AF65-F5344CB8AC3E}">
        <p14:creationId xmlns:p14="http://schemas.microsoft.com/office/powerpoint/2010/main" val="633557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5</a:t>
            </a:fld>
            <a:endParaRPr lang="de-AT" dirty="0"/>
          </a:p>
        </p:txBody>
      </p:sp>
    </p:spTree>
    <p:extLst>
      <p:ext uri="{BB962C8B-B14F-4D97-AF65-F5344CB8AC3E}">
        <p14:creationId xmlns:p14="http://schemas.microsoft.com/office/powerpoint/2010/main" val="3175870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6</a:t>
            </a:fld>
            <a:endParaRPr lang="de-AT" dirty="0"/>
          </a:p>
        </p:txBody>
      </p:sp>
    </p:spTree>
    <p:extLst>
      <p:ext uri="{BB962C8B-B14F-4D97-AF65-F5344CB8AC3E}">
        <p14:creationId xmlns:p14="http://schemas.microsoft.com/office/powerpoint/2010/main" val="3348533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7</a:t>
            </a:fld>
            <a:endParaRPr lang="de-AT" dirty="0"/>
          </a:p>
        </p:txBody>
      </p:sp>
    </p:spTree>
    <p:extLst>
      <p:ext uri="{BB962C8B-B14F-4D97-AF65-F5344CB8AC3E}">
        <p14:creationId xmlns:p14="http://schemas.microsoft.com/office/powerpoint/2010/main" val="1958969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10</a:t>
            </a:fld>
            <a:endParaRPr lang="de-AT" dirty="0"/>
          </a:p>
        </p:txBody>
      </p:sp>
    </p:spTree>
    <p:extLst>
      <p:ext uri="{BB962C8B-B14F-4D97-AF65-F5344CB8AC3E}">
        <p14:creationId xmlns:p14="http://schemas.microsoft.com/office/powerpoint/2010/main" val="687415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11</a:t>
            </a:fld>
            <a:endParaRPr lang="de-AT" dirty="0"/>
          </a:p>
        </p:txBody>
      </p:sp>
    </p:spTree>
    <p:extLst>
      <p:ext uri="{BB962C8B-B14F-4D97-AF65-F5344CB8AC3E}">
        <p14:creationId xmlns:p14="http://schemas.microsoft.com/office/powerpoint/2010/main" val="1838059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12</a:t>
            </a:fld>
            <a:endParaRPr lang="de-AT" dirty="0"/>
          </a:p>
        </p:txBody>
      </p:sp>
    </p:spTree>
    <p:extLst>
      <p:ext uri="{BB962C8B-B14F-4D97-AF65-F5344CB8AC3E}">
        <p14:creationId xmlns:p14="http://schemas.microsoft.com/office/powerpoint/2010/main" val="3825592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14</a:t>
            </a:fld>
            <a:endParaRPr lang="de-AT" dirty="0"/>
          </a:p>
        </p:txBody>
      </p:sp>
    </p:spTree>
    <p:extLst>
      <p:ext uri="{BB962C8B-B14F-4D97-AF65-F5344CB8AC3E}">
        <p14:creationId xmlns:p14="http://schemas.microsoft.com/office/powerpoint/2010/main" val="3002513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15</a:t>
            </a:fld>
            <a:endParaRPr lang="de-AT" dirty="0"/>
          </a:p>
        </p:txBody>
      </p:sp>
    </p:spTree>
    <p:extLst>
      <p:ext uri="{BB962C8B-B14F-4D97-AF65-F5344CB8AC3E}">
        <p14:creationId xmlns:p14="http://schemas.microsoft.com/office/powerpoint/2010/main" val="122283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16</a:t>
            </a:fld>
            <a:endParaRPr lang="de-AT" dirty="0"/>
          </a:p>
        </p:txBody>
      </p:sp>
    </p:spTree>
    <p:extLst>
      <p:ext uri="{BB962C8B-B14F-4D97-AF65-F5344CB8AC3E}">
        <p14:creationId xmlns:p14="http://schemas.microsoft.com/office/powerpoint/2010/main" val="1886823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18</a:t>
            </a:fld>
            <a:endParaRPr lang="de-AT" dirty="0"/>
          </a:p>
        </p:txBody>
      </p:sp>
    </p:spTree>
    <p:extLst>
      <p:ext uri="{BB962C8B-B14F-4D97-AF65-F5344CB8AC3E}">
        <p14:creationId xmlns:p14="http://schemas.microsoft.com/office/powerpoint/2010/main" val="2762535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19</a:t>
            </a:fld>
            <a:endParaRPr lang="de-AT" dirty="0"/>
          </a:p>
        </p:txBody>
      </p:sp>
    </p:spTree>
    <p:extLst>
      <p:ext uri="{BB962C8B-B14F-4D97-AF65-F5344CB8AC3E}">
        <p14:creationId xmlns:p14="http://schemas.microsoft.com/office/powerpoint/2010/main" val="775312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31</a:t>
            </a:fld>
            <a:endParaRPr lang="de-AT" dirty="0"/>
          </a:p>
        </p:txBody>
      </p:sp>
    </p:spTree>
    <p:extLst>
      <p:ext uri="{BB962C8B-B14F-4D97-AF65-F5344CB8AC3E}">
        <p14:creationId xmlns:p14="http://schemas.microsoft.com/office/powerpoint/2010/main" val="1885738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32</a:t>
            </a:fld>
            <a:endParaRPr lang="de-AT" dirty="0"/>
          </a:p>
        </p:txBody>
      </p:sp>
    </p:spTree>
    <p:extLst>
      <p:ext uri="{BB962C8B-B14F-4D97-AF65-F5344CB8AC3E}">
        <p14:creationId xmlns:p14="http://schemas.microsoft.com/office/powerpoint/2010/main" val="1775594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endParaRPr lang="de-AT" dirty="0"/>
          </a:p>
        </p:txBody>
      </p:sp>
      <p:sp>
        <p:nvSpPr>
          <p:cNvPr id="5" name="Foliennummernplatzhalter 4"/>
          <p:cNvSpPr>
            <a:spLocks noGrp="1"/>
          </p:cNvSpPr>
          <p:nvPr>
            <p:ph type="sldNum" sz="quarter" idx="11"/>
          </p:nvPr>
        </p:nvSpPr>
        <p:spPr/>
        <p:txBody>
          <a:bodyPr/>
          <a:lstStyle/>
          <a:p>
            <a:fld id="{2D3F1CA4-FAEC-A94F-8734-05C7D543021F}" type="slidenum">
              <a:rPr lang="de-AT" smtClean="0"/>
              <a:pPr/>
              <a:t>33</a:t>
            </a:fld>
            <a:endParaRPr lang="de-AT" dirty="0"/>
          </a:p>
        </p:txBody>
      </p:sp>
    </p:spTree>
    <p:extLst>
      <p:ext uri="{BB962C8B-B14F-4D97-AF65-F5344CB8AC3E}">
        <p14:creationId xmlns:p14="http://schemas.microsoft.com/office/powerpoint/2010/main" val="3931320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8195" name="Rectangle 3"/>
          <p:cNvSpPr>
            <a:spLocks noGrp="1" noChangeArrowheads="1"/>
          </p:cNvSpPr>
          <p:nvPr>
            <p:ph type="ctrTitle"/>
          </p:nvPr>
        </p:nvSpPr>
        <p:spPr>
          <a:xfrm>
            <a:off x="685800" y="1597819"/>
            <a:ext cx="7772400" cy="1102519"/>
          </a:xfrm>
          <a:prstGeom prst="rect">
            <a:avLst/>
          </a:prstGeom>
        </p:spPr>
        <p:txBody>
          <a:bodyPr/>
          <a:lstStyle>
            <a:lvl1pPr>
              <a:defRPr>
                <a:latin typeface="Verdana" charset="0"/>
                <a:ea typeface="Verdana" charset="0"/>
                <a:cs typeface="Verdana" charset="0"/>
              </a:defRPr>
            </a:lvl1pPr>
          </a:lstStyle>
          <a:p>
            <a:pPr lvl="0"/>
            <a:r>
              <a:rPr lang="de-DE" noProof="0" dirty="0" smtClean="0"/>
              <a:t>Titelmasterformat durch Klicken bearbeiten</a:t>
            </a:r>
          </a:p>
        </p:txBody>
      </p:sp>
      <p:sp>
        <p:nvSpPr>
          <p:cNvPr id="8196" name="Rectangle 4"/>
          <p:cNvSpPr>
            <a:spLocks noGrp="1" noChangeArrowheads="1"/>
          </p:cNvSpPr>
          <p:nvPr>
            <p:ph type="subTitle" idx="1"/>
          </p:nvPr>
        </p:nvSpPr>
        <p:spPr>
          <a:xfrm>
            <a:off x="1371600" y="2914650"/>
            <a:ext cx="6400800" cy="1314450"/>
          </a:xfrm>
          <a:prstGeom prst="rect">
            <a:avLst/>
          </a:prstGeom>
        </p:spPr>
        <p:txBody>
          <a:bodyPr/>
          <a:lstStyle>
            <a:lvl1pPr marL="0" indent="0" algn="ctr">
              <a:buFontTx/>
              <a:buNone/>
              <a:defRPr/>
            </a:lvl1pPr>
          </a:lstStyle>
          <a:p>
            <a:pPr lvl="0"/>
            <a:r>
              <a:rPr lang="de-DE" noProof="0" dirty="0" smtClean="0"/>
              <a:t>Formatvorlage des Untertitelmasters durch Klicken bearbeiten</a:t>
            </a:r>
          </a:p>
        </p:txBody>
      </p:sp>
    </p:spTree>
    <p:extLst>
      <p:ext uri="{BB962C8B-B14F-4D97-AF65-F5344CB8AC3E}">
        <p14:creationId xmlns:p14="http://schemas.microsoft.com/office/powerpoint/2010/main" val="1700338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225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67544" y="3291830"/>
            <a:ext cx="8229600" cy="1363456"/>
          </a:xfrm>
          <a:prstGeom prst="rect">
            <a:avLst/>
          </a:prstGeom>
        </p:spPr>
        <p:txBody>
          <a:bodyPr/>
          <a:lstStyle>
            <a:lvl1pPr>
              <a:defRPr>
                <a:latin typeface="Verdana" charset="0"/>
                <a:ea typeface="Verdana" charset="0"/>
                <a:cs typeface="Verdana" charset="0"/>
              </a:defRPr>
            </a:lvl1pPr>
          </a:lstStyle>
          <a:p>
            <a:r>
              <a:rPr lang="de-DE" dirty="0" smtClean="0"/>
              <a:t>Mastertitelformat bearbeiten</a:t>
            </a:r>
            <a:endParaRPr lang="de-DE" dirty="0"/>
          </a:p>
        </p:txBody>
      </p:sp>
    </p:spTree>
    <p:extLst>
      <p:ext uri="{BB962C8B-B14F-4D97-AF65-F5344CB8AC3E}">
        <p14:creationId xmlns:p14="http://schemas.microsoft.com/office/powerpoint/2010/main" val="235861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Titel 1"/>
          <p:cNvSpPr>
            <a:spLocks noGrp="1"/>
          </p:cNvSpPr>
          <p:nvPr>
            <p:ph type="title"/>
          </p:nvPr>
        </p:nvSpPr>
        <p:spPr>
          <a:xfrm>
            <a:off x="451037" y="1168609"/>
            <a:ext cx="8229600" cy="1043101"/>
          </a:xfrm>
          <a:prstGeom prst="rect">
            <a:avLst/>
          </a:prstGeom>
        </p:spPr>
        <p:txBody>
          <a:bodyPr/>
          <a:lstStyle>
            <a:lvl1pPr>
              <a:defRPr>
                <a:latin typeface="Verdana" charset="0"/>
                <a:ea typeface="Verdana" charset="0"/>
                <a:cs typeface="Verdana" charset="0"/>
              </a:defRPr>
            </a:lvl1pPr>
          </a:lstStyle>
          <a:p>
            <a:r>
              <a:rPr lang="de-DE" dirty="0" smtClean="0"/>
              <a:t>Mastertitelformat bearbeiten</a:t>
            </a:r>
            <a:endParaRPr lang="de-DE" dirty="0"/>
          </a:p>
        </p:txBody>
      </p:sp>
      <p:sp>
        <p:nvSpPr>
          <p:cNvPr id="3" name="Inhaltsplatzhalter 2"/>
          <p:cNvSpPr>
            <a:spLocks noGrp="1"/>
          </p:cNvSpPr>
          <p:nvPr>
            <p:ph idx="1"/>
          </p:nvPr>
        </p:nvSpPr>
        <p:spPr>
          <a:xfrm>
            <a:off x="457200" y="2425528"/>
            <a:ext cx="8229600" cy="2450477"/>
          </a:xfrm>
          <a:prstGeom prst="rect">
            <a:avLst/>
          </a:prstGeom>
        </p:spPr>
        <p:txBody>
          <a:bodyPr/>
          <a:lstStyle>
            <a:lvl1pPr>
              <a:defRPr>
                <a:latin typeface="Verdana" charset="0"/>
                <a:ea typeface="Verdana" charset="0"/>
                <a:cs typeface="Verdana" charset="0"/>
              </a:defRPr>
            </a:lvl1pPr>
            <a:lvl2pPr>
              <a:defRPr>
                <a:latin typeface="Verdana" charset="0"/>
                <a:ea typeface="Verdana" charset="0"/>
                <a:cs typeface="Verdana" charset="0"/>
              </a:defRPr>
            </a:lvl2pPr>
            <a:lvl3pPr>
              <a:defRPr>
                <a:latin typeface="Verdana" charset="0"/>
                <a:ea typeface="Verdana" charset="0"/>
                <a:cs typeface="Verdana" charset="0"/>
              </a:defRPr>
            </a:lvl3pPr>
            <a:lvl4pPr>
              <a:defRPr>
                <a:latin typeface="Verdana" charset="0"/>
                <a:ea typeface="Verdana" charset="0"/>
                <a:cs typeface="Verdana" charset="0"/>
              </a:defRPr>
            </a:lvl4pPr>
            <a:lvl5pPr>
              <a:defRPr>
                <a:latin typeface="Verdana" charset="0"/>
                <a:ea typeface="Verdana" charset="0"/>
                <a:cs typeface="Verdana" charset="0"/>
              </a:defRPr>
            </a:lvl5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304049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196850" y="987425"/>
            <a:ext cx="9144000" cy="4094163"/>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graphicFrame>
        <p:nvGraphicFramePr>
          <p:cNvPr id="5" name="Diagramm 6"/>
          <p:cNvGraphicFramePr>
            <a:graphicFrameLocks/>
          </p:cNvGraphicFramePr>
          <p:nvPr/>
        </p:nvGraphicFramePr>
        <p:xfrm>
          <a:off x="3683000" y="1441450"/>
          <a:ext cx="5146675" cy="3463925"/>
        </p:xfrm>
        <a:graphic>
          <a:graphicData uri="http://schemas.openxmlformats.org/presentationml/2006/ole">
            <mc:AlternateContent xmlns:mc="http://schemas.openxmlformats.org/markup-compatibility/2006">
              <mc:Choice xmlns:v="urn:schemas-microsoft-com:vml" Requires="v">
                <p:oleObj spid="_x0000_s32861" name="Diagramm" r:id="rId3" imgW="5150694" imgH="3468337" progId="Excel.Chart.8">
                  <p:embed/>
                </p:oleObj>
              </mc:Choice>
              <mc:Fallback>
                <p:oleObj name="Diagramm" r:id="rId3" imgW="5150694" imgH="3468337"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3000" y="1441450"/>
                        <a:ext cx="5146675" cy="346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el 1"/>
          <p:cNvSpPr>
            <a:spLocks noGrp="1"/>
          </p:cNvSpPr>
          <p:nvPr>
            <p:ph type="title"/>
          </p:nvPr>
        </p:nvSpPr>
        <p:spPr>
          <a:xfrm>
            <a:off x="451037" y="1168609"/>
            <a:ext cx="3112851" cy="1043101"/>
          </a:xfrm>
          <a:prstGeom prst="rect">
            <a:avLst/>
          </a:prstGeom>
        </p:spPr>
        <p:txBody>
          <a:bodyPr/>
          <a:lstStyle>
            <a:lvl1pPr>
              <a:defRPr>
                <a:latin typeface="Verdana" charset="0"/>
                <a:ea typeface="Verdana" charset="0"/>
                <a:cs typeface="Verdana" charset="0"/>
              </a:defRPr>
            </a:lvl1pPr>
          </a:lstStyle>
          <a:p>
            <a:r>
              <a:rPr lang="de-DE" dirty="0" smtClean="0"/>
              <a:t>Mastertitelformat bearbeiten</a:t>
            </a:r>
            <a:endParaRPr lang="de-DE" dirty="0"/>
          </a:p>
        </p:txBody>
      </p:sp>
      <p:sp>
        <p:nvSpPr>
          <p:cNvPr id="3" name="Inhaltsplatzhalter 2"/>
          <p:cNvSpPr>
            <a:spLocks noGrp="1"/>
          </p:cNvSpPr>
          <p:nvPr>
            <p:ph idx="1"/>
          </p:nvPr>
        </p:nvSpPr>
        <p:spPr>
          <a:xfrm>
            <a:off x="457200" y="2425528"/>
            <a:ext cx="3106688" cy="2450477"/>
          </a:xfrm>
          <a:prstGeom prst="rect">
            <a:avLst/>
          </a:prstGeom>
        </p:spPr>
        <p:txBody>
          <a:bodyPr/>
          <a:lstStyle>
            <a:lvl1pPr>
              <a:defRPr>
                <a:latin typeface="Verdana" charset="0"/>
                <a:ea typeface="Verdana" charset="0"/>
                <a:cs typeface="Verdana" charset="0"/>
              </a:defRPr>
            </a:lvl1pPr>
            <a:lvl2pPr>
              <a:defRPr>
                <a:latin typeface="Verdana" charset="0"/>
                <a:ea typeface="Verdana" charset="0"/>
                <a:cs typeface="Verdana" charset="0"/>
              </a:defRPr>
            </a:lvl2pPr>
            <a:lvl3pPr>
              <a:defRPr>
                <a:latin typeface="Verdana" charset="0"/>
                <a:ea typeface="Verdana" charset="0"/>
                <a:cs typeface="Verdana" charset="0"/>
              </a:defRPr>
            </a:lvl3pPr>
            <a:lvl4pPr>
              <a:defRPr>
                <a:latin typeface="Verdana" charset="0"/>
                <a:ea typeface="Verdana" charset="0"/>
                <a:cs typeface="Verdana" charset="0"/>
              </a:defRPr>
            </a:lvl4pPr>
            <a:lvl5pPr>
              <a:defRPr>
                <a:latin typeface="Verdana" charset="0"/>
                <a:ea typeface="Verdana" charset="0"/>
                <a:cs typeface="Verdana" charset="0"/>
              </a:defRPr>
            </a:lvl5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1411902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Titel 1"/>
          <p:cNvSpPr>
            <a:spLocks noGrp="1"/>
          </p:cNvSpPr>
          <p:nvPr>
            <p:ph type="title"/>
          </p:nvPr>
        </p:nvSpPr>
        <p:spPr>
          <a:xfrm>
            <a:off x="703215" y="1482924"/>
            <a:ext cx="7772400" cy="1898997"/>
          </a:xfrm>
          <a:prstGeom prst="rect">
            <a:avLst/>
          </a:prstGeom>
        </p:spPr>
        <p:txBody>
          <a:bodyPr anchor="t"/>
          <a:lstStyle>
            <a:lvl1pPr algn="l">
              <a:defRPr sz="3000" b="1" cap="all">
                <a:latin typeface="Verdana" charset="0"/>
                <a:ea typeface="Verdana" charset="0"/>
                <a:cs typeface="Verdana" charset="0"/>
              </a:defRPr>
            </a:lvl1pPr>
          </a:lstStyle>
          <a:p>
            <a:r>
              <a:rPr lang="de-DE" dirty="0" smtClean="0"/>
              <a:t>Mastertitelformat bearbeiten</a:t>
            </a:r>
            <a:endParaRPr lang="de-DE" dirty="0"/>
          </a:p>
        </p:txBody>
      </p:sp>
      <p:sp>
        <p:nvSpPr>
          <p:cNvPr id="3" name="Textplatzhalter 2"/>
          <p:cNvSpPr>
            <a:spLocks noGrp="1"/>
          </p:cNvSpPr>
          <p:nvPr>
            <p:ph type="body" idx="1"/>
          </p:nvPr>
        </p:nvSpPr>
        <p:spPr>
          <a:xfrm>
            <a:off x="703882" y="3381921"/>
            <a:ext cx="7772400" cy="936104"/>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dirty="0" smtClean="0"/>
              <a:t>Mastertextformat bearbeiten</a:t>
            </a:r>
          </a:p>
        </p:txBody>
      </p:sp>
    </p:spTree>
    <p:extLst>
      <p:ext uri="{BB962C8B-B14F-4D97-AF65-F5344CB8AC3E}">
        <p14:creationId xmlns:p14="http://schemas.microsoft.com/office/powerpoint/2010/main" val="171168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5" name="Rechteck 4"/>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Titel 1"/>
          <p:cNvSpPr>
            <a:spLocks noGrp="1"/>
          </p:cNvSpPr>
          <p:nvPr>
            <p:ph type="title"/>
          </p:nvPr>
        </p:nvSpPr>
        <p:spPr>
          <a:xfrm>
            <a:off x="457200" y="1198018"/>
            <a:ext cx="8229600" cy="367654"/>
          </a:xfrm>
          <a:prstGeom prst="rect">
            <a:avLst/>
          </a:prstGeom>
        </p:spPr>
        <p:txBody>
          <a:bodyPr/>
          <a:lstStyle>
            <a:lvl1pPr>
              <a:defRPr sz="2000" baseline="0">
                <a:latin typeface="Verdana" charset="0"/>
                <a:ea typeface="Verdana" charset="0"/>
                <a:cs typeface="Verdana" charset="0"/>
              </a:defRPr>
            </a:lvl1pPr>
          </a:lstStyle>
          <a:p>
            <a:r>
              <a:rPr lang="de-DE" dirty="0" smtClean="0"/>
              <a:t>Mastertitelformat bearbeiten</a:t>
            </a:r>
            <a:endParaRPr lang="de-DE" dirty="0"/>
          </a:p>
        </p:txBody>
      </p:sp>
      <p:sp>
        <p:nvSpPr>
          <p:cNvPr id="3" name="Inhaltsplatzhalter 2"/>
          <p:cNvSpPr>
            <a:spLocks noGrp="1"/>
          </p:cNvSpPr>
          <p:nvPr>
            <p:ph sz="half" idx="1"/>
          </p:nvPr>
        </p:nvSpPr>
        <p:spPr>
          <a:xfrm>
            <a:off x="457200" y="1762125"/>
            <a:ext cx="4038600" cy="2725341"/>
          </a:xfrm>
          <a:prstGeom prst="rect">
            <a:avLst/>
          </a:prstGeom>
        </p:spPr>
        <p:txBody>
          <a:bodyPr/>
          <a:lstStyle>
            <a:lvl1pPr>
              <a:defRPr sz="1800"/>
            </a:lvl1pPr>
            <a:lvl2pPr>
              <a:defRPr sz="1500"/>
            </a:lvl2pPr>
            <a:lvl3pPr>
              <a:defRPr sz="1300"/>
            </a:lvl3pPr>
            <a:lvl4pPr>
              <a:defRPr sz="1100"/>
            </a:lvl4pPr>
            <a:lvl5pPr>
              <a:defRPr sz="1100"/>
            </a:lvl5pPr>
            <a:lvl6pPr>
              <a:defRPr sz="1350"/>
            </a:lvl6pPr>
            <a:lvl7pPr>
              <a:defRPr sz="1350"/>
            </a:lvl7pPr>
            <a:lvl8pPr>
              <a:defRPr sz="1350"/>
            </a:lvl8pPr>
            <a:lvl9pPr>
              <a:defRPr sz="135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762125"/>
            <a:ext cx="4038600" cy="2725341"/>
          </a:xfrm>
          <a:prstGeom prst="rect">
            <a:avLst/>
          </a:prstGeom>
        </p:spPr>
        <p:txBody>
          <a:bodyPr/>
          <a:lstStyle>
            <a:lvl1pPr>
              <a:defRPr sz="1800"/>
            </a:lvl1pPr>
            <a:lvl2pPr>
              <a:defRPr sz="1500"/>
            </a:lvl2pPr>
            <a:lvl3pPr>
              <a:defRPr sz="1300"/>
            </a:lvl3pPr>
            <a:lvl4pPr>
              <a:defRPr sz="1100"/>
            </a:lvl4pPr>
            <a:lvl5pPr>
              <a:defRPr sz="1100"/>
            </a:lvl5pPr>
            <a:lvl6pPr>
              <a:defRPr sz="1350"/>
            </a:lvl6pPr>
            <a:lvl7pPr>
              <a:defRPr sz="1350"/>
            </a:lvl7pPr>
            <a:lvl8pPr>
              <a:defRPr sz="1350"/>
            </a:lvl8pPr>
            <a:lvl9pPr>
              <a:defRPr sz="135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Verdana" pitchFamily="34" charset="0"/>
              </a:defRPr>
            </a:lvl1pPr>
          </a:lstStyle>
          <a:p>
            <a:pPr>
              <a:defRPr/>
            </a:pPr>
            <a:endParaRPr lang="de-DE" altLang="de-DE"/>
          </a:p>
        </p:txBody>
      </p:sp>
      <p:sp>
        <p:nvSpPr>
          <p:cNvPr id="7"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Verdana" pitchFamily="34" charset="0"/>
              </a:defRPr>
            </a:lvl1pPr>
          </a:lstStyle>
          <a:p>
            <a:pPr>
              <a:defRPr/>
            </a:pPr>
            <a:endParaRPr lang="de-DE" altLang="de-DE"/>
          </a:p>
        </p:txBody>
      </p:sp>
      <p:sp>
        <p:nvSpPr>
          <p:cNvPr id="8" name="Rectangle 6"/>
          <p:cNvSpPr>
            <a:spLocks noGrp="1" noChangeArrowheads="1"/>
          </p:cNvSpPr>
          <p:nvPr>
            <p:ph type="sldNum" sz="quarter" idx="12"/>
          </p:nvPr>
        </p:nvSpPr>
        <p:spPr>
          <a:xfrm>
            <a:off x="6443663" y="4748213"/>
            <a:ext cx="2133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Verdana" pitchFamily="34" charset="0"/>
              </a:defRPr>
            </a:lvl1pPr>
          </a:lstStyle>
          <a:p>
            <a:pPr>
              <a:defRPr/>
            </a:pPr>
            <a:fld id="{68E6732F-92EB-4B80-AED8-13830F267155}" type="slidenum">
              <a:rPr lang="de-DE" altLang="de-DE"/>
              <a:pPr>
                <a:defRPr/>
              </a:pPr>
              <a:t>‹Nr.›</a:t>
            </a:fld>
            <a:endParaRPr lang="de-DE" altLang="de-DE"/>
          </a:p>
        </p:txBody>
      </p:sp>
    </p:spTree>
    <p:extLst>
      <p:ext uri="{BB962C8B-B14F-4D97-AF65-F5344CB8AC3E}">
        <p14:creationId xmlns:p14="http://schemas.microsoft.com/office/powerpoint/2010/main" val="985641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7" name="Rechteck 6"/>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3" name="Textplatzhalter 2"/>
          <p:cNvSpPr>
            <a:spLocks noGrp="1"/>
          </p:cNvSpPr>
          <p:nvPr>
            <p:ph type="body" idx="1"/>
          </p:nvPr>
        </p:nvSpPr>
        <p:spPr>
          <a:xfrm>
            <a:off x="457200" y="1151335"/>
            <a:ext cx="4040188"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dirty="0" smtClean="0"/>
              <a:t>Mastertextformat bearbeiten</a:t>
            </a:r>
          </a:p>
        </p:txBody>
      </p:sp>
      <p:sp>
        <p:nvSpPr>
          <p:cNvPr id="4" name="Inhaltsplatzhalter 3"/>
          <p:cNvSpPr>
            <a:spLocks noGrp="1"/>
          </p:cNvSpPr>
          <p:nvPr>
            <p:ph sz="half" idx="2"/>
          </p:nvPr>
        </p:nvSpPr>
        <p:spPr>
          <a:xfrm>
            <a:off x="457200" y="1631156"/>
            <a:ext cx="4040188"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5026" y="1151335"/>
            <a:ext cx="4041775"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smtClean="0"/>
              <a:t>Mastertextformat bearbeiten</a:t>
            </a:r>
          </a:p>
        </p:txBody>
      </p:sp>
      <p:sp>
        <p:nvSpPr>
          <p:cNvPr id="6" name="Inhaltsplatzhalter 5"/>
          <p:cNvSpPr>
            <a:spLocks noGrp="1"/>
          </p:cNvSpPr>
          <p:nvPr>
            <p:ph sz="quarter" idx="4"/>
          </p:nvPr>
        </p:nvSpPr>
        <p:spPr>
          <a:xfrm>
            <a:off x="4645026" y="1631156"/>
            <a:ext cx="4041775"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8"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9"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Tree>
    <p:extLst>
      <p:ext uri="{BB962C8B-B14F-4D97-AF65-F5344CB8AC3E}">
        <p14:creationId xmlns:p14="http://schemas.microsoft.com/office/powerpoint/2010/main" val="2001784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3" name="Rechteck 2"/>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Titel 1"/>
          <p:cNvSpPr>
            <a:spLocks noGrp="1"/>
          </p:cNvSpPr>
          <p:nvPr>
            <p:ph type="title"/>
          </p:nvPr>
        </p:nvSpPr>
        <p:spPr>
          <a:xfrm>
            <a:off x="457200" y="1203598"/>
            <a:ext cx="8229600" cy="367654"/>
          </a:xfrm>
          <a:prstGeom prst="rect">
            <a:avLst/>
          </a:prstGeom>
        </p:spPr>
        <p:txBody>
          <a:bodyPr/>
          <a:lstStyle>
            <a:lvl1pPr>
              <a:defRPr>
                <a:latin typeface="Verdana" charset="0"/>
                <a:ea typeface="Verdana" charset="0"/>
                <a:cs typeface="Verdana" charset="0"/>
              </a:defRPr>
            </a:lvl1pPr>
          </a:lstStyle>
          <a:p>
            <a:r>
              <a:rPr lang="de-DE" dirty="0" smtClean="0"/>
              <a:t>Mastertitelformat bearbeiten</a:t>
            </a:r>
            <a:endParaRPr lang="de-DE" dirty="0"/>
          </a:p>
        </p:txBody>
      </p:sp>
      <p:sp>
        <p:nvSpPr>
          <p:cNvPr id="4"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5"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6" name="Rectangle 6"/>
          <p:cNvSpPr>
            <a:spLocks noGrp="1" noChangeArrowheads="1"/>
          </p:cNvSpPr>
          <p:nvPr>
            <p:ph type="sldNum" sz="quarter" idx="12"/>
          </p:nvPr>
        </p:nvSpPr>
        <p:spPr>
          <a:xfrm>
            <a:off x="6443663" y="4813300"/>
            <a:ext cx="2133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fld id="{F2B9AE06-817C-4AC4-9B01-17B3E6EDA398}" type="slidenum">
              <a:rPr lang="de-DE" altLang="de-DE"/>
              <a:pPr>
                <a:defRPr/>
              </a:pPr>
              <a:t>‹Nr.›</a:t>
            </a:fld>
            <a:endParaRPr lang="de-DE" altLang="de-DE"/>
          </a:p>
        </p:txBody>
      </p:sp>
    </p:spTree>
    <p:extLst>
      <p:ext uri="{BB962C8B-B14F-4D97-AF65-F5344CB8AC3E}">
        <p14:creationId xmlns:p14="http://schemas.microsoft.com/office/powerpoint/2010/main" val="3453381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hteck 1"/>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3"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4"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5" name="Rectangle 6"/>
          <p:cNvSpPr>
            <a:spLocks noGrp="1" noChangeArrowheads="1"/>
          </p:cNvSpPr>
          <p:nvPr>
            <p:ph type="sldNum" sz="quarter" idx="12"/>
          </p:nvPr>
        </p:nvSpPr>
        <p:spPr>
          <a:xfrm>
            <a:off x="6443663" y="4813300"/>
            <a:ext cx="2133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fld id="{459BF0F8-BEC1-4A5D-87EA-E8409BF37B9D}" type="slidenum">
              <a:rPr lang="de-DE" altLang="de-DE"/>
              <a:pPr>
                <a:defRPr/>
              </a:pPr>
              <a:t>‹Nr.›</a:t>
            </a:fld>
            <a:endParaRPr lang="de-DE" altLang="de-DE"/>
          </a:p>
        </p:txBody>
      </p:sp>
    </p:spTree>
    <p:extLst>
      <p:ext uri="{BB962C8B-B14F-4D97-AF65-F5344CB8AC3E}">
        <p14:creationId xmlns:p14="http://schemas.microsoft.com/office/powerpoint/2010/main" val="2908659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5" name="Rechteck 4"/>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Titel 1"/>
          <p:cNvSpPr>
            <a:spLocks noGrp="1"/>
          </p:cNvSpPr>
          <p:nvPr>
            <p:ph type="title"/>
          </p:nvPr>
        </p:nvSpPr>
        <p:spPr>
          <a:xfrm>
            <a:off x="457201" y="1131590"/>
            <a:ext cx="3008313" cy="871538"/>
          </a:xfrm>
          <a:prstGeom prst="rect">
            <a:avLst/>
          </a:prstGeom>
        </p:spPr>
        <p:txBody>
          <a:bodyPr anchor="b"/>
          <a:lstStyle>
            <a:lvl1pPr algn="l">
              <a:defRPr sz="1500" b="1">
                <a:latin typeface="Verdana" charset="0"/>
                <a:ea typeface="Verdana" charset="0"/>
                <a:cs typeface="Verdana" charset="0"/>
              </a:defRPr>
            </a:lvl1pPr>
          </a:lstStyle>
          <a:p>
            <a:r>
              <a:rPr lang="de-DE" dirty="0" smtClean="0"/>
              <a:t>Mastertitelformat bearbeiten</a:t>
            </a:r>
            <a:endParaRPr lang="de-DE" dirty="0"/>
          </a:p>
        </p:txBody>
      </p:sp>
      <p:sp>
        <p:nvSpPr>
          <p:cNvPr id="3" name="Inhaltsplatzhalter 2"/>
          <p:cNvSpPr>
            <a:spLocks noGrp="1"/>
          </p:cNvSpPr>
          <p:nvPr>
            <p:ph idx="1"/>
          </p:nvPr>
        </p:nvSpPr>
        <p:spPr>
          <a:xfrm>
            <a:off x="3575050" y="1131590"/>
            <a:ext cx="5111750" cy="346303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Textplatzhalter 3"/>
          <p:cNvSpPr>
            <a:spLocks noGrp="1"/>
          </p:cNvSpPr>
          <p:nvPr>
            <p:ph type="body" sz="half" idx="2"/>
          </p:nvPr>
        </p:nvSpPr>
        <p:spPr>
          <a:xfrm>
            <a:off x="457201" y="2003128"/>
            <a:ext cx="3008313" cy="2591495"/>
          </a:xfrm>
          <a:prstGeom prst="rect">
            <a:avLst/>
          </a:prstGeom>
        </p:spPr>
        <p:txBody>
          <a:bodyPr/>
          <a:lstStyle>
            <a:lvl1pPr marL="0" indent="0">
              <a:buNone/>
              <a:defRPr sz="1050">
                <a:latin typeface="Verdana" charset="0"/>
                <a:ea typeface="Verdana" charset="0"/>
                <a:cs typeface="Verdana"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de-DE" dirty="0" smtClean="0"/>
              <a:t>Mastertextformat bearbeiten</a:t>
            </a:r>
          </a:p>
        </p:txBody>
      </p:sp>
      <p:sp>
        <p:nvSpPr>
          <p:cNvPr id="6"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7"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8" name="Rectangle 6"/>
          <p:cNvSpPr>
            <a:spLocks noGrp="1" noChangeArrowheads="1"/>
          </p:cNvSpPr>
          <p:nvPr>
            <p:ph type="sldNum" sz="quarter" idx="12"/>
          </p:nvPr>
        </p:nvSpPr>
        <p:spPr>
          <a:xfrm>
            <a:off x="6443663" y="4813300"/>
            <a:ext cx="2133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fld id="{1FBBCAEC-557B-4E84-B70F-144BC655B8BD}" type="slidenum">
              <a:rPr lang="de-DE" altLang="de-DE"/>
              <a:pPr>
                <a:defRPr/>
              </a:pPr>
              <a:t>‹Nr.›</a:t>
            </a:fld>
            <a:endParaRPr lang="de-DE" altLang="de-DE"/>
          </a:p>
        </p:txBody>
      </p:sp>
    </p:spTree>
    <p:extLst>
      <p:ext uri="{BB962C8B-B14F-4D97-AF65-F5344CB8AC3E}">
        <p14:creationId xmlns:p14="http://schemas.microsoft.com/office/powerpoint/2010/main" val="4136251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5" name="Rechteck 4"/>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Titel 1"/>
          <p:cNvSpPr>
            <a:spLocks noGrp="1"/>
          </p:cNvSpPr>
          <p:nvPr>
            <p:ph type="title"/>
          </p:nvPr>
        </p:nvSpPr>
        <p:spPr>
          <a:xfrm>
            <a:off x="1792288" y="3600450"/>
            <a:ext cx="5486400" cy="425054"/>
          </a:xfrm>
          <a:prstGeom prst="rect">
            <a:avLst/>
          </a:prstGeom>
        </p:spPr>
        <p:txBody>
          <a:bodyPr anchor="b"/>
          <a:lstStyle>
            <a:lvl1pPr algn="l">
              <a:defRPr sz="1500" b="1">
                <a:latin typeface="Verdana" charset="0"/>
                <a:ea typeface="Verdana" charset="0"/>
                <a:cs typeface="Verdana" charset="0"/>
              </a:defRPr>
            </a:lvl1pPr>
          </a:lstStyle>
          <a:p>
            <a:r>
              <a:rPr lang="de-DE" dirty="0" smtClean="0"/>
              <a:t>Mastertitelformat bearbeiten</a:t>
            </a:r>
            <a:endParaRPr lang="de-DE" dirty="0"/>
          </a:p>
        </p:txBody>
      </p:sp>
      <p:sp>
        <p:nvSpPr>
          <p:cNvPr id="3" name="Bildplatzhalter 2"/>
          <p:cNvSpPr>
            <a:spLocks noGrp="1"/>
          </p:cNvSpPr>
          <p:nvPr>
            <p:ph type="pic" idx="1"/>
          </p:nvPr>
        </p:nvSpPr>
        <p:spPr>
          <a:xfrm>
            <a:off x="1792288" y="1203597"/>
            <a:ext cx="5486400" cy="2342083"/>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de-DE" noProof="0" dirty="0" smtClean="0"/>
          </a:p>
        </p:txBody>
      </p:sp>
      <p:sp>
        <p:nvSpPr>
          <p:cNvPr id="4" name="Textplatzhalt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de-DE" dirty="0" smtClean="0"/>
              <a:t>Mastertextformat bearbeiten</a:t>
            </a:r>
          </a:p>
        </p:txBody>
      </p:sp>
      <p:sp>
        <p:nvSpPr>
          <p:cNvPr id="6"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7"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8" name="Rectangle 6"/>
          <p:cNvSpPr>
            <a:spLocks noGrp="1" noChangeArrowheads="1"/>
          </p:cNvSpPr>
          <p:nvPr>
            <p:ph type="sldNum" sz="quarter" idx="12"/>
          </p:nvPr>
        </p:nvSpPr>
        <p:spPr>
          <a:xfrm>
            <a:off x="6443663" y="4813300"/>
            <a:ext cx="2133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fld id="{393F20DF-6C6C-4B0E-B93C-E52408C1F2E7}" type="slidenum">
              <a:rPr lang="de-DE" altLang="de-DE"/>
              <a:pPr>
                <a:defRPr/>
              </a:pPr>
              <a:t>‹Nr.›</a:t>
            </a:fld>
            <a:endParaRPr lang="de-DE" altLang="de-DE"/>
          </a:p>
        </p:txBody>
      </p:sp>
    </p:spTree>
    <p:extLst>
      <p:ext uri="{BB962C8B-B14F-4D97-AF65-F5344CB8AC3E}">
        <p14:creationId xmlns:p14="http://schemas.microsoft.com/office/powerpoint/2010/main" val="3672891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Titel 1"/>
          <p:cNvSpPr>
            <a:spLocks noGrp="1"/>
          </p:cNvSpPr>
          <p:nvPr>
            <p:ph type="title"/>
          </p:nvPr>
        </p:nvSpPr>
        <p:spPr>
          <a:xfrm>
            <a:off x="457200" y="1272778"/>
            <a:ext cx="8229600" cy="489347"/>
          </a:xfrm>
          <a:prstGeom prst="rect">
            <a:avLst/>
          </a:prstGeom>
        </p:spPr>
        <p:txBody>
          <a:bodyPr/>
          <a:lstStyle>
            <a:lvl1pPr>
              <a:defRPr>
                <a:latin typeface="Verdana" charset="0"/>
                <a:ea typeface="Verdana" charset="0"/>
                <a:cs typeface="Verdana" charset="0"/>
              </a:defRPr>
            </a:lvl1pPr>
          </a:lstStyle>
          <a:p>
            <a:r>
              <a:rPr lang="de-DE" dirty="0" smtClean="0"/>
              <a:t>Mastertitelformat bearbeiten</a:t>
            </a:r>
            <a:endParaRPr lang="de-DE" dirty="0"/>
          </a:p>
        </p:txBody>
      </p:sp>
      <p:sp>
        <p:nvSpPr>
          <p:cNvPr id="3" name="Vertikaler Textplatzhalter 2"/>
          <p:cNvSpPr>
            <a:spLocks noGrp="1"/>
          </p:cNvSpPr>
          <p:nvPr>
            <p:ph type="body" orient="vert" idx="1"/>
          </p:nvPr>
        </p:nvSpPr>
        <p:spPr>
          <a:xfrm>
            <a:off x="457200" y="1762125"/>
            <a:ext cx="8229600" cy="2725341"/>
          </a:xfrm>
          <a:prstGeom prst="rect">
            <a:avLst/>
          </a:prstGeom>
        </p:spPr>
        <p:txBody>
          <a:bodyPr vert="eaVert"/>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6"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7" name="Rectangle 6"/>
          <p:cNvSpPr>
            <a:spLocks noGrp="1" noChangeArrowheads="1"/>
          </p:cNvSpPr>
          <p:nvPr>
            <p:ph type="sldNum" sz="quarter" idx="12"/>
          </p:nvPr>
        </p:nvSpPr>
        <p:spPr>
          <a:xfrm>
            <a:off x="6443663" y="4813300"/>
            <a:ext cx="2133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fld id="{ED6A5331-E5D7-4A5F-9C8A-C69FC923FBC3}" type="slidenum">
              <a:rPr lang="de-DE" altLang="de-DE"/>
              <a:pPr>
                <a:defRPr/>
              </a:pPr>
              <a:t>‹Nr.›</a:t>
            </a:fld>
            <a:endParaRPr lang="de-DE" altLang="de-DE"/>
          </a:p>
        </p:txBody>
      </p:sp>
    </p:spTree>
    <p:extLst>
      <p:ext uri="{BB962C8B-B14F-4D97-AF65-F5344CB8AC3E}">
        <p14:creationId xmlns:p14="http://schemas.microsoft.com/office/powerpoint/2010/main" val="3404888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0" y="1049338"/>
            <a:ext cx="9144000" cy="4094162"/>
          </a:xfrm>
          <a:prstGeom prst="rect">
            <a:avLst/>
          </a:prstGeom>
          <a:gradFill rotWithShape="1">
            <a:gsLst>
              <a:gs pos="0">
                <a:srgbClr val="FFFFFF"/>
              </a:gs>
              <a:gs pos="100000">
                <a:srgbClr val="FFFFFF">
                  <a:alpha val="59998"/>
                </a:srgbClr>
              </a:gs>
            </a:gsLst>
            <a:lin ang="5400000"/>
          </a:gradFill>
          <a:ln w="9525">
            <a:solidFill>
              <a:srgbClr val="F9F9F9"/>
            </a:solidFill>
            <a:miter lim="800000"/>
            <a:headEnd/>
            <a:tailEnd/>
          </a:ln>
          <a:effectLst>
            <a:outerShdw blurRad="40000" dist="23000" dir="5400000" rotWithShape="0">
              <a:srgbClr val="808080">
                <a:alpha val="34998"/>
              </a:srgbClr>
            </a:outerShdw>
          </a:effectLst>
        </p:spPr>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de-DE" altLang="de-DE" smtClean="0">
              <a:solidFill>
                <a:srgbClr val="FFFFFF"/>
              </a:solidFill>
              <a:latin typeface="Verdana" pitchFamily="34" charset="0"/>
            </a:endParaRPr>
          </a:p>
        </p:txBody>
      </p:sp>
      <p:sp>
        <p:nvSpPr>
          <p:cNvPr id="2" name="Vertikaler Titel 1"/>
          <p:cNvSpPr>
            <a:spLocks noGrp="1"/>
          </p:cNvSpPr>
          <p:nvPr>
            <p:ph type="title" orient="vert"/>
          </p:nvPr>
        </p:nvSpPr>
        <p:spPr>
          <a:xfrm>
            <a:off x="6629400" y="1131590"/>
            <a:ext cx="2057400" cy="3355876"/>
          </a:xfrm>
          <a:prstGeom prst="rect">
            <a:avLst/>
          </a:prstGeom>
        </p:spPr>
        <p:txBody>
          <a:bodyPr vert="eaVert"/>
          <a:lstStyle>
            <a:lvl1pPr>
              <a:defRPr>
                <a:latin typeface="Verdana" charset="0"/>
                <a:ea typeface="Verdana" charset="0"/>
                <a:cs typeface="Verdana" charset="0"/>
              </a:defRPr>
            </a:lvl1pPr>
          </a:lstStyle>
          <a:p>
            <a:r>
              <a:rPr lang="de-DE" dirty="0" smtClean="0"/>
              <a:t>Mastertitelformat bearbeiten</a:t>
            </a:r>
            <a:endParaRPr lang="de-DE" dirty="0"/>
          </a:p>
        </p:txBody>
      </p:sp>
      <p:sp>
        <p:nvSpPr>
          <p:cNvPr id="3" name="Vertikaler Textplatzhalter 2"/>
          <p:cNvSpPr>
            <a:spLocks noGrp="1"/>
          </p:cNvSpPr>
          <p:nvPr>
            <p:ph type="body" orient="vert" idx="1"/>
          </p:nvPr>
        </p:nvSpPr>
        <p:spPr>
          <a:xfrm>
            <a:off x="457200" y="1131590"/>
            <a:ext cx="6019800" cy="3355876"/>
          </a:xfrm>
          <a:prstGeom prst="rect">
            <a:avLst/>
          </a:prstGeom>
        </p:spPr>
        <p:txBody>
          <a:bodyPr vert="eaVert"/>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Rectangle 4"/>
          <p:cNvSpPr>
            <a:spLocks noGrp="1" noChangeArrowheads="1"/>
          </p:cNvSpPr>
          <p:nvPr>
            <p:ph type="dt" sz="half" idx="10"/>
          </p:nvPr>
        </p:nvSpPr>
        <p:spPr>
          <a:xfrm>
            <a:off x="457200" y="4684713"/>
            <a:ext cx="2133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6" name="Rectangle 5"/>
          <p:cNvSpPr>
            <a:spLocks noGrp="1" noChangeArrowheads="1"/>
          </p:cNvSpPr>
          <p:nvPr>
            <p:ph type="ftr" sz="quarter" idx="11"/>
          </p:nvPr>
        </p:nvSpPr>
        <p:spPr>
          <a:xfrm>
            <a:off x="3124200" y="4684713"/>
            <a:ext cx="2895600" cy="35718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endParaRPr lang="de-DE" altLang="de-DE"/>
          </a:p>
        </p:txBody>
      </p:sp>
      <p:sp>
        <p:nvSpPr>
          <p:cNvPr id="7" name="Rectangle 6"/>
          <p:cNvSpPr>
            <a:spLocks noGrp="1" noChangeArrowheads="1"/>
          </p:cNvSpPr>
          <p:nvPr>
            <p:ph type="sldNum" sz="quarter" idx="12"/>
          </p:nvPr>
        </p:nvSpPr>
        <p:spPr>
          <a:xfrm>
            <a:off x="6477000" y="4813300"/>
            <a:ext cx="2133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pitchFamily="34" charset="0"/>
              </a:defRPr>
            </a:lvl1pPr>
          </a:lstStyle>
          <a:p>
            <a:pPr>
              <a:defRPr/>
            </a:pPr>
            <a:fld id="{3E272BBF-C3FC-43DC-A9E3-795E06341EC3}" type="slidenum">
              <a:rPr lang="de-DE" altLang="de-DE"/>
              <a:pPr>
                <a:defRPr/>
              </a:pPr>
              <a:t>‹Nr.›</a:t>
            </a:fld>
            <a:endParaRPr lang="de-DE" altLang="de-DE"/>
          </a:p>
        </p:txBody>
      </p:sp>
    </p:spTree>
    <p:extLst>
      <p:ext uri="{BB962C8B-B14F-4D97-AF65-F5344CB8AC3E}">
        <p14:creationId xmlns:p14="http://schemas.microsoft.com/office/powerpoint/2010/main" val="395748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 4"/>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0"/>
            <a:ext cx="9139238" cy="514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Bild 3"/>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7726363" y="195263"/>
            <a:ext cx="1417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8" r:id="rId1"/>
    <p:sldLayoutId id="2147483836" r:id="rId2"/>
    <p:sldLayoutId id="2147483837"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Lst>
  <p:timing>
    <p:tnLst>
      <p:par>
        <p:cTn id="1" dur="indefinite" restart="never" nodeType="tmRoot"/>
      </p:par>
    </p:tnLst>
  </p:timing>
  <p:hf hdr="0" ftr="0" dt="0"/>
  <p:txStyles>
    <p:titleStyle>
      <a:lvl1pPr algn="l" rtl="0" eaLnBrk="0" fontAlgn="base" hangingPunct="0">
        <a:spcBef>
          <a:spcPct val="0"/>
        </a:spcBef>
        <a:spcAft>
          <a:spcPct val="0"/>
        </a:spcAft>
        <a:defRPr sz="2200">
          <a:solidFill>
            <a:schemeClr val="tx2"/>
          </a:solidFill>
          <a:latin typeface="+mj-lt"/>
          <a:ea typeface="ＭＳ Ｐゴシック" charset="-128"/>
          <a:cs typeface="ＭＳ Ｐゴシック" charset="0"/>
        </a:defRPr>
      </a:lvl1pPr>
      <a:lvl2pPr algn="l" rtl="0" eaLnBrk="0" fontAlgn="base" hangingPunct="0">
        <a:spcBef>
          <a:spcPct val="0"/>
        </a:spcBef>
        <a:spcAft>
          <a:spcPct val="0"/>
        </a:spcAft>
        <a:defRPr sz="2200">
          <a:solidFill>
            <a:schemeClr val="tx2"/>
          </a:solidFill>
          <a:latin typeface="Consolas" charset="0"/>
          <a:ea typeface="ＭＳ Ｐゴシック" charset="0"/>
          <a:cs typeface="ＭＳ Ｐゴシック" charset="0"/>
        </a:defRPr>
      </a:lvl2pPr>
      <a:lvl3pPr algn="l" rtl="0" eaLnBrk="0" fontAlgn="base" hangingPunct="0">
        <a:spcBef>
          <a:spcPct val="0"/>
        </a:spcBef>
        <a:spcAft>
          <a:spcPct val="0"/>
        </a:spcAft>
        <a:defRPr sz="2200">
          <a:solidFill>
            <a:schemeClr val="tx2"/>
          </a:solidFill>
          <a:latin typeface="Consolas" charset="0"/>
          <a:ea typeface="ＭＳ Ｐゴシック" charset="0"/>
          <a:cs typeface="ＭＳ Ｐゴシック" charset="0"/>
        </a:defRPr>
      </a:lvl3pPr>
      <a:lvl4pPr algn="l" rtl="0" eaLnBrk="0" fontAlgn="base" hangingPunct="0">
        <a:spcBef>
          <a:spcPct val="0"/>
        </a:spcBef>
        <a:spcAft>
          <a:spcPct val="0"/>
        </a:spcAft>
        <a:defRPr sz="2200">
          <a:solidFill>
            <a:schemeClr val="tx2"/>
          </a:solidFill>
          <a:latin typeface="Consolas" charset="0"/>
          <a:ea typeface="ＭＳ Ｐゴシック" charset="0"/>
          <a:cs typeface="ＭＳ Ｐゴシック" charset="0"/>
        </a:defRPr>
      </a:lvl4pPr>
      <a:lvl5pPr algn="l" rtl="0" eaLnBrk="0" fontAlgn="base" hangingPunct="0">
        <a:spcBef>
          <a:spcPct val="0"/>
        </a:spcBef>
        <a:spcAft>
          <a:spcPct val="0"/>
        </a:spcAft>
        <a:defRPr sz="2200">
          <a:solidFill>
            <a:schemeClr val="tx2"/>
          </a:solidFill>
          <a:latin typeface="Consolas" charset="0"/>
          <a:ea typeface="ＭＳ Ｐゴシック" charset="0"/>
          <a:cs typeface="ＭＳ Ｐゴシック" charset="0"/>
        </a:defRPr>
      </a:lvl5pPr>
      <a:lvl6pPr marL="342900" algn="l" rtl="0" fontAlgn="base">
        <a:spcBef>
          <a:spcPct val="0"/>
        </a:spcBef>
        <a:spcAft>
          <a:spcPct val="0"/>
        </a:spcAft>
        <a:defRPr sz="2250">
          <a:solidFill>
            <a:schemeClr val="tx2"/>
          </a:solidFill>
          <a:latin typeface="Arial" charset="0"/>
          <a:ea typeface="ＭＳ Ｐゴシック" charset="0"/>
        </a:defRPr>
      </a:lvl6pPr>
      <a:lvl7pPr marL="685800" algn="l" rtl="0" fontAlgn="base">
        <a:spcBef>
          <a:spcPct val="0"/>
        </a:spcBef>
        <a:spcAft>
          <a:spcPct val="0"/>
        </a:spcAft>
        <a:defRPr sz="2250">
          <a:solidFill>
            <a:schemeClr val="tx2"/>
          </a:solidFill>
          <a:latin typeface="Arial" charset="0"/>
          <a:ea typeface="ＭＳ Ｐゴシック" charset="0"/>
        </a:defRPr>
      </a:lvl7pPr>
      <a:lvl8pPr marL="1028700" algn="l" rtl="0" fontAlgn="base">
        <a:spcBef>
          <a:spcPct val="0"/>
        </a:spcBef>
        <a:spcAft>
          <a:spcPct val="0"/>
        </a:spcAft>
        <a:defRPr sz="2250">
          <a:solidFill>
            <a:schemeClr val="tx2"/>
          </a:solidFill>
          <a:latin typeface="Arial" charset="0"/>
          <a:ea typeface="ＭＳ Ｐゴシック" charset="0"/>
        </a:defRPr>
      </a:lvl8pPr>
      <a:lvl9pPr marL="1371600" algn="l" rtl="0" fontAlgn="base">
        <a:spcBef>
          <a:spcPct val="0"/>
        </a:spcBef>
        <a:spcAft>
          <a:spcPct val="0"/>
        </a:spcAft>
        <a:defRPr sz="2250">
          <a:solidFill>
            <a:schemeClr val="tx2"/>
          </a:solidFill>
          <a:latin typeface="Arial" charset="0"/>
          <a:ea typeface="ＭＳ Ｐゴシック" charset="0"/>
        </a:defRPr>
      </a:lvl9pPr>
    </p:titleStyle>
    <p:body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chart" Target="../charts/chart13.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bwMode="auto">
          <a:xfrm>
            <a:off x="468313" y="2571751"/>
            <a:ext cx="8229600" cy="2082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AT" sz="2400" b="1" dirty="0" smtClean="0"/>
              <a:t>Der ideale Immobilienmakler: Wunsch &amp; Wirklichkeit</a:t>
            </a:r>
            <a:br>
              <a:rPr lang="de-AT" sz="2400" b="1" dirty="0" smtClean="0"/>
            </a:br>
            <a:r>
              <a:rPr lang="de-AT" sz="1800" dirty="0"/>
              <a:t>Eine quantitative </a:t>
            </a:r>
            <a:r>
              <a:rPr lang="de-AT" sz="1800" dirty="0" smtClean="0"/>
              <a:t>Studie</a:t>
            </a:r>
            <a:r>
              <a:rPr lang="de-AT" sz="1800" dirty="0"/>
              <a:t/>
            </a:r>
            <a:br>
              <a:rPr lang="de-AT" sz="1800" dirty="0"/>
            </a:br>
            <a:r>
              <a:rPr lang="de-AT" sz="2400" dirty="0"/>
              <a:t/>
            </a:r>
            <a:br>
              <a:rPr lang="de-AT" sz="2400" dirty="0"/>
            </a:br>
            <a:r>
              <a:rPr lang="de-AT" sz="1600" dirty="0" smtClean="0"/>
              <a:t>24. August 2020</a:t>
            </a:r>
            <a:endParaRPr lang="de-DE" altLang="de-DE" sz="1600" b="1" dirty="0" smtClean="0">
              <a:latin typeface="Verdana"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a:t>
            </a:r>
            <a:r>
              <a:rPr lang="de-DE" dirty="0" smtClean="0"/>
              <a:t>ntersuchungsdesign</a:t>
            </a:r>
            <a:endParaRPr lang="de-DE" dirty="0"/>
          </a:p>
        </p:txBody>
      </p:sp>
      <p:sp>
        <p:nvSpPr>
          <p:cNvPr id="3" name="Foliennummernplatzhalter 2"/>
          <p:cNvSpPr>
            <a:spLocks noGrp="1"/>
          </p:cNvSpPr>
          <p:nvPr>
            <p:ph type="sldNum" sz="quarter" idx="11"/>
          </p:nvPr>
        </p:nvSpPr>
        <p:spPr>
          <a:xfrm>
            <a:off x="8748464" y="4731990"/>
            <a:ext cx="295672" cy="357187"/>
          </a:xfrm>
        </p:spPr>
        <p:txBody>
          <a:bodyPr/>
          <a:lstStyle/>
          <a:p>
            <a:pPr>
              <a:defRPr/>
            </a:pPr>
            <a:fld id="{B4584EA9-C14D-914E-A8E0-EF5603E74658}" type="slidenum">
              <a:rPr lang="de-AT" smtClean="0">
                <a:solidFill>
                  <a:prstClr val="black"/>
                </a:solidFill>
              </a:rPr>
              <a:pPr>
                <a:defRPr/>
              </a:pPr>
              <a:t>2</a:t>
            </a:fld>
            <a:endParaRPr lang="de-AT" dirty="0">
              <a:solidFill>
                <a:prstClr val="black"/>
              </a:solidFill>
            </a:endParaRPr>
          </a:p>
        </p:txBody>
      </p:sp>
      <p:graphicFrame>
        <p:nvGraphicFramePr>
          <p:cNvPr id="6" name="Inhaltsplatzhalter 4"/>
          <p:cNvGraphicFramePr>
            <a:graphicFrameLocks/>
          </p:cNvGraphicFramePr>
          <p:nvPr>
            <p:extLst>
              <p:ext uri="{D42A27DB-BD31-4B8C-83A1-F6EECF244321}">
                <p14:modId xmlns:p14="http://schemas.microsoft.com/office/powerpoint/2010/main" val="369821987"/>
              </p:ext>
            </p:extLst>
          </p:nvPr>
        </p:nvGraphicFramePr>
        <p:xfrm>
          <a:off x="611560" y="1791469"/>
          <a:ext cx="6989894" cy="2736308"/>
        </p:xfrm>
        <a:graphic>
          <a:graphicData uri="http://schemas.openxmlformats.org/drawingml/2006/table">
            <a:tbl>
              <a:tblPr firstRow="1" bandRow="1">
                <a:tableStyleId>{22838BEF-8BB2-4498-84A7-C5851F593DF1}</a:tableStyleId>
              </a:tblPr>
              <a:tblGrid>
                <a:gridCol w="1589294">
                  <a:extLst>
                    <a:ext uri="{9D8B030D-6E8A-4147-A177-3AD203B41FA5}">
                      <a16:colId xmlns:a16="http://schemas.microsoft.com/office/drawing/2014/main" val="20000"/>
                    </a:ext>
                  </a:extLst>
                </a:gridCol>
                <a:gridCol w="5400600">
                  <a:extLst>
                    <a:ext uri="{9D8B030D-6E8A-4147-A177-3AD203B41FA5}">
                      <a16:colId xmlns:a16="http://schemas.microsoft.com/office/drawing/2014/main" val="20001"/>
                    </a:ext>
                  </a:extLst>
                </a:gridCol>
              </a:tblGrid>
              <a:tr h="684077">
                <a:tc>
                  <a:txBody>
                    <a:bodyPr/>
                    <a:lstStyle/>
                    <a:p>
                      <a:r>
                        <a:rPr lang="de-DE" sz="900" b="1" dirty="0" smtClean="0">
                          <a:solidFill>
                            <a:schemeClr val="tx1"/>
                          </a:solidFill>
                        </a:rPr>
                        <a:t>AUFGABENSTELLUNG</a:t>
                      </a:r>
                      <a:endParaRPr lang="de-DE" sz="900" b="1" dirty="0">
                        <a:solidFill>
                          <a:schemeClr val="tx1"/>
                        </a:solidFill>
                      </a:endParaRPr>
                    </a:p>
                  </a:txBody>
                  <a:tcPr marL="79203" marR="79203" marT="39601" marB="93547" anchor="ctr">
                    <a:lnL w="12700" cmpd="sng">
                      <a:noFill/>
                    </a:lnL>
                    <a:lnR w="12700" cmpd="sng">
                      <a:noFill/>
                    </a:lnR>
                    <a:lnT w="12700" cmpd="sng">
                      <a:noFill/>
                    </a:lnT>
                    <a:lnB w="28575" cap="flat" cmpd="sng" algn="ctr">
                      <a:solidFill>
                        <a:srgbClr val="C6DE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457200" rtl="0" eaLnBrk="1" fontAlgn="auto" latinLnBrk="0" hangingPunct="1">
                        <a:lnSpc>
                          <a:spcPct val="100000"/>
                        </a:lnSpc>
                        <a:spcBef>
                          <a:spcPts val="0"/>
                        </a:spcBef>
                        <a:spcAft>
                          <a:spcPts val="200"/>
                        </a:spcAft>
                        <a:buClr>
                          <a:srgbClr val="007FA1"/>
                        </a:buClr>
                        <a:buSzTx/>
                        <a:buFont typeface="Wingdings" panose="05000000000000000000" pitchFamily="2" charset="2"/>
                        <a:buChar char="§"/>
                        <a:tabLst/>
                        <a:defRPr/>
                      </a:pPr>
                      <a:r>
                        <a:rPr lang="de-AT" sz="900" b="0" baseline="0" dirty="0" smtClean="0"/>
                        <a:t>Ziel dieser Untersuchung war, die Pläne der </a:t>
                      </a:r>
                      <a:r>
                        <a:rPr lang="de-AT" sz="900" b="0" baseline="0" dirty="0" err="1" smtClean="0"/>
                        <a:t>ÖsterreicherInnen</a:t>
                      </a:r>
                      <a:r>
                        <a:rPr lang="de-AT" sz="900" b="0" baseline="0" dirty="0" smtClean="0"/>
                        <a:t> im Bereich Wohnen und Immobilien zu erheben sowie die Inanspruchnahme von Maklern und damit verbundene Erwartungen auszuloten</a:t>
                      </a:r>
                    </a:p>
                  </a:txBody>
                  <a:tcPr marL="79203" marR="79203" marT="39601" marB="93547" anchor="ctr">
                    <a:lnL w="12700" cmpd="sng">
                      <a:noFill/>
                    </a:lnL>
                    <a:lnR w="12700" cmpd="sng">
                      <a:noFill/>
                    </a:lnR>
                    <a:lnT w="12700" cmpd="sng">
                      <a:noFill/>
                    </a:lnT>
                    <a:lnB w="28575" cap="flat" cmpd="sng" algn="ctr">
                      <a:solidFill>
                        <a:srgbClr val="C6DE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84077">
                <a:tc>
                  <a:txBody>
                    <a:bodyPr/>
                    <a:lstStyle/>
                    <a:p>
                      <a:r>
                        <a:rPr lang="de-DE" sz="900" b="1" dirty="0">
                          <a:solidFill>
                            <a:schemeClr val="tx1"/>
                          </a:solidFill>
                        </a:rPr>
                        <a:t>METHODE</a:t>
                      </a:r>
                    </a:p>
                  </a:txBody>
                  <a:tcPr marL="79203" marR="79203" marT="39601" marB="93547" anchor="ctr">
                    <a:lnL w="12700" cmpd="sng">
                      <a:noFill/>
                    </a:lnL>
                    <a:lnR w="12700" cmpd="sng">
                      <a:noFill/>
                    </a:lnR>
                    <a:lnT w="28575" cap="flat" cmpd="sng" algn="ctr">
                      <a:solidFill>
                        <a:srgbClr val="C6DEE6"/>
                      </a:solidFill>
                      <a:prstDash val="solid"/>
                      <a:round/>
                      <a:headEnd type="none" w="med" len="med"/>
                      <a:tailEnd type="none" w="med" len="med"/>
                    </a:lnT>
                    <a:lnB w="28575" cap="flat" cmpd="sng" algn="ctr">
                      <a:solidFill>
                        <a:srgbClr val="C6DE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lvl="1" indent="-171450" defTabSz="488950">
                        <a:lnSpc>
                          <a:spcPct val="90000"/>
                        </a:lnSpc>
                        <a:spcAft>
                          <a:spcPct val="15000"/>
                        </a:spcAft>
                        <a:buClr>
                          <a:srgbClr val="007FA1"/>
                        </a:buClr>
                        <a:buFont typeface="Wingdings" panose="05000000000000000000" pitchFamily="2" charset="2"/>
                        <a:buChar char="§"/>
                      </a:pPr>
                      <a:r>
                        <a:rPr lang="de-DE" sz="900" noProof="0" dirty="0"/>
                        <a:t>Computer </a:t>
                      </a:r>
                      <a:r>
                        <a:rPr lang="en-US" sz="900" noProof="0" dirty="0"/>
                        <a:t>Assisted</a:t>
                      </a:r>
                      <a:r>
                        <a:rPr lang="de-DE" sz="900" noProof="0" dirty="0"/>
                        <a:t> Web Interview (CAWI) im Gallup-eigenen Onlinepanel “Gallupforum”</a:t>
                      </a:r>
                    </a:p>
                  </a:txBody>
                  <a:tcPr marL="79203" marR="79203" marT="39601" marB="93547" anchor="ctr">
                    <a:lnL w="12700" cmpd="sng">
                      <a:noFill/>
                    </a:lnL>
                    <a:lnR w="12700" cmpd="sng">
                      <a:noFill/>
                    </a:lnR>
                    <a:lnT w="28575" cap="flat" cmpd="sng" algn="ctr">
                      <a:solidFill>
                        <a:srgbClr val="C6DEE6"/>
                      </a:solidFill>
                      <a:prstDash val="solid"/>
                      <a:round/>
                      <a:headEnd type="none" w="med" len="med"/>
                      <a:tailEnd type="none" w="med" len="med"/>
                    </a:lnT>
                    <a:lnB w="28575" cap="flat" cmpd="sng" algn="ctr">
                      <a:solidFill>
                        <a:srgbClr val="C6DE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84077">
                <a:tc>
                  <a:txBody>
                    <a:bodyPr/>
                    <a:lstStyle/>
                    <a:p>
                      <a:r>
                        <a:rPr lang="de-DE" sz="900" b="1" dirty="0">
                          <a:solidFill>
                            <a:schemeClr val="tx1"/>
                          </a:solidFill>
                        </a:rPr>
                        <a:t>ZIELGRUPPE/</a:t>
                      </a:r>
                    </a:p>
                    <a:p>
                      <a:r>
                        <a:rPr lang="de-DE" sz="900" b="1" dirty="0">
                          <a:solidFill>
                            <a:schemeClr val="tx1"/>
                          </a:solidFill>
                        </a:rPr>
                        <a:t>STICHPROBE</a:t>
                      </a:r>
                    </a:p>
                  </a:txBody>
                  <a:tcPr marL="79203" marR="79203" marT="39601" marB="93547" anchor="ctr">
                    <a:lnL w="12700" cmpd="sng">
                      <a:noFill/>
                    </a:lnL>
                    <a:lnR w="12700" cmpd="sng">
                      <a:noFill/>
                    </a:lnR>
                    <a:lnT w="28575" cap="flat" cmpd="sng" algn="ctr">
                      <a:solidFill>
                        <a:srgbClr val="C6DEE6"/>
                      </a:solidFill>
                      <a:prstDash val="solid"/>
                      <a:round/>
                      <a:headEnd type="none" w="med" len="med"/>
                      <a:tailEnd type="none" w="med" len="med"/>
                    </a:lnT>
                    <a:lnB w="28575" cap="flat" cmpd="sng" algn="ctr">
                      <a:solidFill>
                        <a:srgbClr val="C6DE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lvl="1" indent="-171450" defTabSz="488950">
                        <a:lnSpc>
                          <a:spcPct val="90000"/>
                        </a:lnSpc>
                        <a:spcBef>
                          <a:spcPts val="0"/>
                        </a:spcBef>
                        <a:spcAft>
                          <a:spcPts val="200"/>
                        </a:spcAft>
                        <a:buClr>
                          <a:srgbClr val="007FA1"/>
                        </a:buClr>
                        <a:buFont typeface="Wingdings" panose="05000000000000000000" pitchFamily="2" charset="2"/>
                        <a:buChar char="§"/>
                      </a:pPr>
                      <a:r>
                        <a:rPr lang="de-DE" sz="900" dirty="0"/>
                        <a:t>Repräsentativ für die (internetaffine) österreichische Bevölkerung im Alter von 20 bis 65 Jahren, n=1000</a:t>
                      </a:r>
                      <a:endParaRPr lang="de-AT" sz="900" dirty="0"/>
                    </a:p>
                  </a:txBody>
                  <a:tcPr marL="79203" marR="79203" marT="39601" marB="93547" anchor="ctr">
                    <a:lnL w="12700" cmpd="sng">
                      <a:noFill/>
                    </a:lnL>
                    <a:lnR w="12700" cmpd="sng">
                      <a:noFill/>
                    </a:lnR>
                    <a:lnT w="28575" cap="flat" cmpd="sng" algn="ctr">
                      <a:solidFill>
                        <a:srgbClr val="C6DEE6"/>
                      </a:solidFill>
                      <a:prstDash val="solid"/>
                      <a:round/>
                      <a:headEnd type="none" w="med" len="med"/>
                      <a:tailEnd type="none" w="med" len="med"/>
                    </a:lnT>
                    <a:lnB w="28575" cap="flat" cmpd="sng" algn="ctr">
                      <a:solidFill>
                        <a:srgbClr val="C6DE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84077">
                <a:tc>
                  <a:txBody>
                    <a:bodyPr/>
                    <a:lstStyle/>
                    <a:p>
                      <a:r>
                        <a:rPr lang="de-DE" sz="900" b="1" dirty="0">
                          <a:solidFill>
                            <a:schemeClr val="tx1"/>
                          </a:solidFill>
                        </a:rPr>
                        <a:t>UNTERSUCHUNGS-</a:t>
                      </a:r>
                    </a:p>
                    <a:p>
                      <a:r>
                        <a:rPr lang="de-DE" sz="900" b="1" dirty="0">
                          <a:solidFill>
                            <a:schemeClr val="tx1"/>
                          </a:solidFill>
                        </a:rPr>
                        <a:t>ZEITRAUM</a:t>
                      </a:r>
                    </a:p>
                  </a:txBody>
                  <a:tcPr marL="79203" marR="79203" marT="39601" marB="93547" anchor="ctr">
                    <a:lnL w="12700" cmpd="sng">
                      <a:noFill/>
                    </a:lnL>
                    <a:lnR w="12700" cmpd="sng">
                      <a:noFill/>
                    </a:lnR>
                    <a:lnT w="28575" cap="flat" cmpd="sng" algn="ctr">
                      <a:solidFill>
                        <a:srgbClr val="C6DEE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lvl="1" indent="-171450" algn="l" defTabSz="488950" rtl="0">
                        <a:lnSpc>
                          <a:spcPct val="90000"/>
                        </a:lnSpc>
                        <a:spcBef>
                          <a:spcPts val="0"/>
                        </a:spcBef>
                        <a:spcAft>
                          <a:spcPts val="200"/>
                        </a:spcAft>
                        <a:buClr>
                          <a:srgbClr val="007FA1"/>
                        </a:buClr>
                        <a:buFont typeface="Wingdings" panose="05000000000000000000" pitchFamily="2" charset="2"/>
                        <a:buChar char="§"/>
                      </a:pPr>
                      <a:r>
                        <a:rPr lang="de-DE" sz="900" kern="1200" baseline="0" dirty="0" smtClean="0"/>
                        <a:t>April 2020</a:t>
                      </a:r>
                      <a:endParaRPr lang="de-DE" sz="900" kern="1200" dirty="0"/>
                    </a:p>
                  </a:txBody>
                  <a:tcPr marL="79203" marR="79203" marT="39601" marB="93547" anchor="ctr">
                    <a:lnL w="12700" cmpd="sng">
                      <a:noFill/>
                    </a:lnL>
                    <a:lnR w="12700" cmpd="sng">
                      <a:noFill/>
                    </a:lnR>
                    <a:lnT w="28575" cap="flat" cmpd="sng" algn="ctr">
                      <a:solidFill>
                        <a:srgbClr val="C6DEE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4" name="Textfeld 3">
            <a:extLst>
              <a:ext uri="{FF2B5EF4-FFF2-40B4-BE49-F238E27FC236}">
                <a16:creationId xmlns:a16="http://schemas.microsoft.com/office/drawing/2014/main" id="{715AE246-6162-4927-9139-F91A827EA0FC}"/>
              </a:ext>
            </a:extLst>
          </p:cNvPr>
          <p:cNvSpPr txBox="1"/>
          <p:nvPr/>
        </p:nvSpPr>
        <p:spPr>
          <a:xfrm>
            <a:off x="468823" y="4731990"/>
            <a:ext cx="8064500" cy="338554"/>
          </a:xfrm>
          <a:prstGeom prst="rect">
            <a:avLst/>
          </a:prstGeom>
          <a:noFill/>
        </p:spPr>
        <p:txBody>
          <a:bodyPr wrap="square" rtlCol="0">
            <a:spAutoFit/>
          </a:bodyPr>
          <a:lstStyle/>
          <a:p>
            <a:r>
              <a:rPr lang="de-DE" sz="800" dirty="0">
                <a:latin typeface="+mn-lt"/>
              </a:rPr>
              <a:t>Hinweis: In der Präsentation wird die gendergerechte Schreibweise nicht berücksichtigt, um den Lesefluss nicht zu beeinträchtigen. </a:t>
            </a:r>
            <a:r>
              <a:rPr lang="de-DE" sz="800" dirty="0" smtClean="0">
                <a:latin typeface="+mn-lt"/>
              </a:rPr>
              <a:t>Dies </a:t>
            </a:r>
            <a:r>
              <a:rPr lang="de-DE" sz="800" dirty="0">
                <a:latin typeface="+mn-lt"/>
              </a:rPr>
              <a:t>stellt jedoch keine Bewertung des anderen Geschlechts dar. </a:t>
            </a:r>
          </a:p>
        </p:txBody>
      </p:sp>
    </p:spTree>
    <p:extLst>
      <p:ext uri="{BB962C8B-B14F-4D97-AF65-F5344CB8AC3E}">
        <p14:creationId xmlns:p14="http://schemas.microsoft.com/office/powerpoint/2010/main" val="2036908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203598"/>
            <a:ext cx="2026568" cy="367654"/>
          </a:xfrm>
          <a:prstGeom prst="rect">
            <a:avLst/>
          </a:prstGeom>
        </p:spPr>
        <p:txBody>
          <a:bodyPr/>
          <a:lstStyle/>
          <a:p>
            <a:r>
              <a:rPr lang="de-DE" dirty="0"/>
              <a:t>Struktur der </a:t>
            </a:r>
            <a:r>
              <a:rPr lang="de-DE" dirty="0" smtClean="0"/>
              <a:t>Befragten</a:t>
            </a:r>
            <a:endParaRPr lang="de-DE" dirty="0"/>
          </a:p>
        </p:txBody>
      </p:sp>
      <p:sp>
        <p:nvSpPr>
          <p:cNvPr id="3" name="Foliennummernplatzhalter 2"/>
          <p:cNvSpPr>
            <a:spLocks noGrp="1"/>
          </p:cNvSpPr>
          <p:nvPr>
            <p:ph type="sldNum" sz="quarter" idx="12"/>
          </p:nvPr>
        </p:nvSpPr>
        <p:spPr>
          <a:xfrm flipH="1">
            <a:off x="8676456" y="4799155"/>
            <a:ext cx="315217" cy="228600"/>
          </a:xfrm>
          <a:prstGeom prst="rect">
            <a:avLst/>
          </a:prstGeom>
        </p:spPr>
        <p:txBody>
          <a:bodyPr/>
          <a:lstStyle/>
          <a:p>
            <a:pPr>
              <a:defRPr/>
            </a:pPr>
            <a:fld id="{B4584EA9-C14D-914E-A8E0-EF5603E74658}" type="slidenum">
              <a:rPr lang="de-AT" smtClean="0"/>
              <a:pPr>
                <a:defRPr/>
              </a:pPr>
              <a:t>3</a:t>
            </a:fld>
            <a:endParaRPr lang="de-AT" dirty="0"/>
          </a:p>
        </p:txBody>
      </p:sp>
      <p:graphicFrame>
        <p:nvGraphicFramePr>
          <p:cNvPr id="6" name="Tabelle 5"/>
          <p:cNvGraphicFramePr>
            <a:graphicFrameLocks noGrp="1"/>
          </p:cNvGraphicFramePr>
          <p:nvPr>
            <p:extLst>
              <p:ext uri="{D42A27DB-BD31-4B8C-83A1-F6EECF244321}">
                <p14:modId xmlns:p14="http://schemas.microsoft.com/office/powerpoint/2010/main" val="2111610046"/>
              </p:ext>
            </p:extLst>
          </p:nvPr>
        </p:nvGraphicFramePr>
        <p:xfrm>
          <a:off x="2627784" y="1089969"/>
          <a:ext cx="4118263" cy="4022796"/>
        </p:xfrm>
        <a:graphic>
          <a:graphicData uri="http://schemas.openxmlformats.org/drawingml/2006/table">
            <a:tbl>
              <a:tblPr/>
              <a:tblGrid>
                <a:gridCol w="1166355">
                  <a:extLst>
                    <a:ext uri="{9D8B030D-6E8A-4147-A177-3AD203B41FA5}">
                      <a16:colId xmlns:a16="http://schemas.microsoft.com/office/drawing/2014/main" val="20000"/>
                    </a:ext>
                  </a:extLst>
                </a:gridCol>
                <a:gridCol w="411655">
                  <a:extLst>
                    <a:ext uri="{9D8B030D-6E8A-4147-A177-3AD203B41FA5}">
                      <a16:colId xmlns:a16="http://schemas.microsoft.com/office/drawing/2014/main" val="20001"/>
                    </a:ext>
                  </a:extLst>
                </a:gridCol>
                <a:gridCol w="411655">
                  <a:extLst>
                    <a:ext uri="{9D8B030D-6E8A-4147-A177-3AD203B41FA5}">
                      <a16:colId xmlns:a16="http://schemas.microsoft.com/office/drawing/2014/main" val="20002"/>
                    </a:ext>
                  </a:extLst>
                </a:gridCol>
                <a:gridCol w="138933">
                  <a:extLst>
                    <a:ext uri="{9D8B030D-6E8A-4147-A177-3AD203B41FA5}">
                      <a16:colId xmlns:a16="http://schemas.microsoft.com/office/drawing/2014/main" val="20003"/>
                    </a:ext>
                  </a:extLst>
                </a:gridCol>
                <a:gridCol w="1166355">
                  <a:extLst>
                    <a:ext uri="{9D8B030D-6E8A-4147-A177-3AD203B41FA5}">
                      <a16:colId xmlns:a16="http://schemas.microsoft.com/office/drawing/2014/main" val="20004"/>
                    </a:ext>
                  </a:extLst>
                </a:gridCol>
                <a:gridCol w="411655">
                  <a:extLst>
                    <a:ext uri="{9D8B030D-6E8A-4147-A177-3AD203B41FA5}">
                      <a16:colId xmlns:a16="http://schemas.microsoft.com/office/drawing/2014/main" val="20005"/>
                    </a:ext>
                  </a:extLst>
                </a:gridCol>
                <a:gridCol w="411655">
                  <a:extLst>
                    <a:ext uri="{9D8B030D-6E8A-4147-A177-3AD203B41FA5}">
                      <a16:colId xmlns:a16="http://schemas.microsoft.com/office/drawing/2014/main" val="20006"/>
                    </a:ext>
                  </a:extLst>
                </a:gridCol>
              </a:tblGrid>
              <a:tr h="101492">
                <a:tc>
                  <a:txBody>
                    <a:bodyPr/>
                    <a:lstStyle/>
                    <a:p>
                      <a:pPr algn="l" rtl="0" fontAlgn="b"/>
                      <a:r>
                        <a:rPr lang="de-DE" sz="600" b="0" i="0" u="none" strike="noStrike" dirty="0">
                          <a:solidFill>
                            <a:srgbClr val="007FA1"/>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Basis</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In Prozent</a:t>
                      </a:r>
                    </a:p>
                  </a:txBody>
                  <a:tcPr marL="6725" marR="6725" marT="6725" marB="0" anchor="b">
                    <a:lnL>
                      <a:noFill/>
                    </a:lnL>
                    <a:lnR>
                      <a:noFill/>
                    </a:lnR>
                    <a:lnT>
                      <a:noFill/>
                    </a:lnT>
                    <a:lnB>
                      <a:noFill/>
                    </a:lnB>
                    <a:solidFill>
                      <a:srgbClr val="F2F2F2"/>
                    </a:solidFill>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1" i="0" u="none" strike="noStrike" dirty="0">
                          <a:solidFill>
                            <a:schemeClr val="tx1"/>
                          </a:solidFill>
                          <a:effectLst/>
                          <a:latin typeface="Arial" panose="020B0604020202020204" pitchFamily="34" charset="0"/>
                        </a:rPr>
                        <a:t>FAMILIENSTAND</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extLst>
                  <a:ext uri="{0D108BD9-81ED-4DB2-BD59-A6C34878D82A}">
                    <a16:rowId xmlns:a16="http://schemas.microsoft.com/office/drawing/2014/main" val="10000"/>
                  </a:ext>
                </a:extLst>
              </a:tr>
              <a:tr h="101492">
                <a:tc>
                  <a:txBody>
                    <a:bodyPr/>
                    <a:lstStyle/>
                    <a:p>
                      <a:pPr algn="l" rtl="0" fontAlgn="b"/>
                      <a:r>
                        <a:rPr lang="de-DE" sz="600" b="0" i="0" u="none" strike="noStrike">
                          <a:solidFill>
                            <a:srgbClr val="000000"/>
                          </a:solidFill>
                          <a:effectLst/>
                          <a:latin typeface="Arial" panose="020B0604020202020204" pitchFamily="34" charset="0"/>
                        </a:rPr>
                        <a:t> Total</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1000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100</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Ledig</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379</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38</a:t>
                      </a:r>
                    </a:p>
                  </a:txBody>
                  <a:tcPr marL="6725" marR="6725" marT="6725" marB="0" anchor="b">
                    <a:lnL>
                      <a:noFill/>
                    </a:lnL>
                    <a:lnR>
                      <a:noFill/>
                    </a:lnR>
                    <a:lnT>
                      <a:noFill/>
                    </a:lnT>
                    <a:lnB>
                      <a:noFill/>
                    </a:lnB>
                  </a:tcPr>
                </a:tc>
                <a:extLst>
                  <a:ext uri="{0D108BD9-81ED-4DB2-BD59-A6C34878D82A}">
                    <a16:rowId xmlns:a16="http://schemas.microsoft.com/office/drawing/2014/main" val="10001"/>
                  </a:ext>
                </a:extLst>
              </a:tr>
              <a:tr h="101492">
                <a:tc>
                  <a:txBody>
                    <a:bodyPr/>
                    <a:lstStyle/>
                    <a:p>
                      <a:pPr algn="l" rtl="0" fontAlgn="b"/>
                      <a:r>
                        <a:rPr lang="de-DE" sz="600" b="0" i="0" u="none" strike="noStrike" dirty="0">
                          <a:solidFill>
                            <a:srgbClr val="000000"/>
                          </a:solidFill>
                          <a:effectLst/>
                          <a:latin typeface="Arial" panose="020B0604020202020204" pitchFamily="34" charset="0"/>
                        </a:rPr>
                        <a:t>GESCHLECHT</a:t>
                      </a:r>
                    </a:p>
                  </a:txBody>
                  <a:tcPr marL="6725" marR="6725" marT="6725" marB="0" anchor="b">
                    <a:lnL>
                      <a:noFill/>
                    </a:lnL>
                    <a:lnR>
                      <a:noFill/>
                    </a:lnR>
                    <a:lnT>
                      <a:noFill/>
                    </a:lnT>
                    <a:lnB>
                      <a:noFill/>
                    </a:lnB>
                  </a:tcPr>
                </a:tc>
                <a:tc>
                  <a:txBody>
                    <a:bodyPr/>
                    <a:lstStyle/>
                    <a:p>
                      <a:pPr algn="ctr" rtl="0" fontAlgn="b"/>
                      <a:endParaRPr lang="de-DE" sz="600" b="0" i="0" u="none" strike="noStrike">
                        <a:solidFill>
                          <a:srgbClr val="000000"/>
                        </a:solidFill>
                        <a:effectLst/>
                        <a:latin typeface="Arial" panose="020B0604020202020204" pitchFamily="34" charset="0"/>
                      </a:endParaRPr>
                    </a:p>
                  </a:txBody>
                  <a:tcPr marL="6725" marR="6725" marT="6725" marB="0" anchor="b">
                    <a:lnL>
                      <a:noFill/>
                    </a:lnL>
                    <a:lnR>
                      <a:noFill/>
                    </a:lnR>
                    <a:lnT>
                      <a:noFill/>
                    </a:lnT>
                    <a:lnB>
                      <a:noFill/>
                    </a:lnB>
                  </a:tcPr>
                </a:tc>
                <a:tc>
                  <a:txBody>
                    <a:bodyPr/>
                    <a:lstStyle/>
                    <a:p>
                      <a:pPr algn="ctr" rtl="0" fontAlgn="b"/>
                      <a:endParaRPr lang="de-DE" sz="600" b="0" i="0" u="none" strike="noStrike">
                        <a:solidFill>
                          <a:srgbClr val="000000"/>
                        </a:solidFill>
                        <a:effectLst/>
                        <a:latin typeface="Arial" panose="020B0604020202020204" pitchFamily="34" charset="0"/>
                      </a:endParaRP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In Partnerschaft lebend</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512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51</a:t>
                      </a:r>
                    </a:p>
                  </a:txBody>
                  <a:tcPr marL="6725" marR="6725" marT="6725" marB="0" anchor="b">
                    <a:lnL>
                      <a:noFill/>
                    </a:lnL>
                    <a:lnR>
                      <a:noFill/>
                    </a:lnR>
                    <a:lnT>
                      <a:noFill/>
                    </a:lnT>
                    <a:lnB>
                      <a:noFill/>
                    </a:lnB>
                  </a:tcPr>
                </a:tc>
                <a:extLst>
                  <a:ext uri="{0D108BD9-81ED-4DB2-BD59-A6C34878D82A}">
                    <a16:rowId xmlns:a16="http://schemas.microsoft.com/office/drawing/2014/main" val="10002"/>
                  </a:ext>
                </a:extLst>
              </a:tr>
              <a:tr h="101492">
                <a:tc>
                  <a:txBody>
                    <a:bodyPr/>
                    <a:lstStyle/>
                    <a:p>
                      <a:pPr algn="l" rtl="0" fontAlgn="b"/>
                      <a:r>
                        <a:rPr lang="de-DE" sz="600" b="0" i="0" u="none" strike="noStrike">
                          <a:solidFill>
                            <a:srgbClr val="000000"/>
                          </a:solidFill>
                          <a:effectLst/>
                          <a:latin typeface="Arial" panose="020B0604020202020204" pitchFamily="34" charset="0"/>
                        </a:rPr>
                        <a:t> Männlich</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500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50</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Verwitwet/geschieden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109</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11</a:t>
                      </a:r>
                    </a:p>
                  </a:txBody>
                  <a:tcPr marL="6725" marR="6725" marT="6725" marB="0" anchor="b">
                    <a:lnL>
                      <a:noFill/>
                    </a:lnL>
                    <a:lnR>
                      <a:noFill/>
                    </a:lnR>
                    <a:lnT>
                      <a:noFill/>
                    </a:lnT>
                    <a:lnB>
                      <a:noFill/>
                    </a:lnB>
                  </a:tcPr>
                </a:tc>
                <a:extLst>
                  <a:ext uri="{0D108BD9-81ED-4DB2-BD59-A6C34878D82A}">
                    <a16:rowId xmlns:a16="http://schemas.microsoft.com/office/drawing/2014/main" val="10003"/>
                  </a:ext>
                </a:extLst>
              </a:tr>
              <a:tr h="101492">
                <a:tc>
                  <a:txBody>
                    <a:bodyPr/>
                    <a:lstStyle/>
                    <a:p>
                      <a:pPr algn="l" rtl="0" fontAlgn="b"/>
                      <a:r>
                        <a:rPr lang="de-DE" sz="600" b="0" i="0" u="none" strike="noStrike" dirty="0">
                          <a:solidFill>
                            <a:srgbClr val="000000"/>
                          </a:solidFill>
                          <a:effectLst/>
                          <a:latin typeface="Arial" panose="020B0604020202020204" pitchFamily="34" charset="0"/>
                        </a:rPr>
                        <a:t> Weiblich</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500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50</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1" i="0" u="none" strike="noStrike" dirty="0">
                          <a:solidFill>
                            <a:schemeClr val="tx1"/>
                          </a:solidFill>
                          <a:effectLst/>
                          <a:latin typeface="Arial" panose="020B0604020202020204" pitchFamily="34" charset="0"/>
                        </a:rPr>
                        <a:t>HAUSHALTSGRÖSSE</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extLst>
                  <a:ext uri="{0D108BD9-81ED-4DB2-BD59-A6C34878D82A}">
                    <a16:rowId xmlns:a16="http://schemas.microsoft.com/office/drawing/2014/main" val="10004"/>
                  </a:ext>
                </a:extLst>
              </a:tr>
              <a:tr h="43444">
                <a:tc>
                  <a:txBody>
                    <a:bodyPr/>
                    <a:lstStyle/>
                    <a:p>
                      <a:pPr algn="l" rtl="0" fontAlgn="b"/>
                      <a:r>
                        <a:rPr lang="de-DE" sz="600" b="1" i="0" u="none" strike="noStrike" dirty="0">
                          <a:solidFill>
                            <a:schemeClr val="tx1"/>
                          </a:solidFill>
                          <a:effectLst/>
                          <a:latin typeface="Arial" panose="020B0604020202020204" pitchFamily="34" charset="0"/>
                        </a:rPr>
                        <a:t>ALTER</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1 Person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171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17</a:t>
                      </a:r>
                    </a:p>
                  </a:txBody>
                  <a:tcPr marL="6725" marR="6725" marT="6725" marB="0" anchor="b">
                    <a:lnL>
                      <a:noFill/>
                    </a:lnL>
                    <a:lnR>
                      <a:noFill/>
                    </a:lnR>
                    <a:lnT>
                      <a:noFill/>
                    </a:lnT>
                    <a:lnB>
                      <a:noFill/>
                    </a:lnB>
                  </a:tcPr>
                </a:tc>
                <a:extLst>
                  <a:ext uri="{0D108BD9-81ED-4DB2-BD59-A6C34878D82A}">
                    <a16:rowId xmlns:a16="http://schemas.microsoft.com/office/drawing/2014/main" val="10005"/>
                  </a:ext>
                </a:extLst>
              </a:tr>
              <a:tr h="101492">
                <a:tc>
                  <a:txBody>
                    <a:bodyPr/>
                    <a:lstStyle/>
                    <a:p>
                      <a:pPr algn="l" rtl="0" fontAlgn="b"/>
                      <a:r>
                        <a:rPr lang="de-DE" sz="600" b="0" i="0" u="none" strike="noStrike" dirty="0">
                          <a:solidFill>
                            <a:srgbClr val="000000"/>
                          </a:solidFill>
                          <a:effectLst/>
                          <a:latin typeface="Arial" panose="020B0604020202020204" pitchFamily="34" charset="0"/>
                        </a:rPr>
                        <a:t> 20 - 30 Jahre</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227</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23</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2 Personen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279</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28</a:t>
                      </a:r>
                    </a:p>
                  </a:txBody>
                  <a:tcPr marL="6725" marR="6725" marT="6725" marB="0" anchor="b">
                    <a:lnL>
                      <a:noFill/>
                    </a:lnL>
                    <a:lnR>
                      <a:noFill/>
                    </a:lnR>
                    <a:lnT>
                      <a:noFill/>
                    </a:lnT>
                    <a:lnB>
                      <a:noFill/>
                    </a:lnB>
                  </a:tcPr>
                </a:tc>
                <a:extLst>
                  <a:ext uri="{0D108BD9-81ED-4DB2-BD59-A6C34878D82A}">
                    <a16:rowId xmlns:a16="http://schemas.microsoft.com/office/drawing/2014/main" val="10006"/>
                  </a:ext>
                </a:extLst>
              </a:tr>
              <a:tr h="101492">
                <a:tc>
                  <a:txBody>
                    <a:bodyPr/>
                    <a:lstStyle/>
                    <a:p>
                      <a:pPr algn="l" rtl="0" fontAlgn="b"/>
                      <a:r>
                        <a:rPr lang="de-DE" sz="600" b="0" i="0" u="none" strike="noStrike" dirty="0">
                          <a:solidFill>
                            <a:srgbClr val="000000"/>
                          </a:solidFill>
                          <a:effectLst/>
                          <a:latin typeface="Arial" panose="020B0604020202020204" pitchFamily="34" charset="0"/>
                        </a:rPr>
                        <a:t> 31 - 40 Jahre</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211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21</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3 Personen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231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23</a:t>
                      </a:r>
                    </a:p>
                  </a:txBody>
                  <a:tcPr marL="6725" marR="6725" marT="6725" marB="0" anchor="b">
                    <a:lnL>
                      <a:noFill/>
                    </a:lnL>
                    <a:lnR>
                      <a:noFill/>
                    </a:lnR>
                    <a:lnT>
                      <a:noFill/>
                    </a:lnT>
                    <a:lnB>
                      <a:noFill/>
                    </a:lnB>
                  </a:tcPr>
                </a:tc>
                <a:extLst>
                  <a:ext uri="{0D108BD9-81ED-4DB2-BD59-A6C34878D82A}">
                    <a16:rowId xmlns:a16="http://schemas.microsoft.com/office/drawing/2014/main" val="10007"/>
                  </a:ext>
                </a:extLst>
              </a:tr>
              <a:tr h="101492">
                <a:tc>
                  <a:txBody>
                    <a:bodyPr/>
                    <a:lstStyle/>
                    <a:p>
                      <a:pPr algn="l" rtl="0" fontAlgn="b"/>
                      <a:r>
                        <a:rPr lang="de-DE" sz="600" b="0" i="0" u="none" strike="noStrike" dirty="0">
                          <a:solidFill>
                            <a:srgbClr val="000000"/>
                          </a:solidFill>
                          <a:effectLst/>
                          <a:latin typeface="Arial" panose="020B0604020202020204" pitchFamily="34" charset="0"/>
                        </a:rPr>
                        <a:t> 41 - 50 Jahre</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235</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24</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4 Personen und mehr</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319</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32</a:t>
                      </a:r>
                    </a:p>
                  </a:txBody>
                  <a:tcPr marL="6725" marR="6725" marT="6725" marB="0" anchor="b">
                    <a:lnL>
                      <a:noFill/>
                    </a:lnL>
                    <a:lnR>
                      <a:noFill/>
                    </a:lnR>
                    <a:lnT>
                      <a:noFill/>
                    </a:lnT>
                    <a:lnB>
                      <a:noFill/>
                    </a:lnB>
                  </a:tcPr>
                </a:tc>
                <a:extLst>
                  <a:ext uri="{0D108BD9-81ED-4DB2-BD59-A6C34878D82A}">
                    <a16:rowId xmlns:a16="http://schemas.microsoft.com/office/drawing/2014/main" val="10008"/>
                  </a:ext>
                </a:extLst>
              </a:tr>
              <a:tr h="101492">
                <a:tc>
                  <a:txBody>
                    <a:bodyPr/>
                    <a:lstStyle/>
                    <a:p>
                      <a:pPr algn="l" rtl="0" fontAlgn="b"/>
                      <a:r>
                        <a:rPr lang="de-DE" sz="600" b="0" i="0" u="none" strike="noStrike" dirty="0">
                          <a:solidFill>
                            <a:srgbClr val="000000"/>
                          </a:solidFill>
                          <a:effectLst/>
                          <a:latin typeface="Arial" panose="020B0604020202020204" pitchFamily="34" charset="0"/>
                        </a:rPr>
                        <a:t> 51 - 65 Jahre</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327</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33</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1" i="0" u="none" strike="noStrike" dirty="0">
                          <a:solidFill>
                            <a:schemeClr val="tx1"/>
                          </a:solidFill>
                          <a:effectLst/>
                          <a:latin typeface="Arial" panose="020B0604020202020204" pitchFamily="34" charset="0"/>
                        </a:rPr>
                        <a:t>KINDER BIS 14 JAHRE IM HH</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extLst>
                  <a:ext uri="{0D108BD9-81ED-4DB2-BD59-A6C34878D82A}">
                    <a16:rowId xmlns:a16="http://schemas.microsoft.com/office/drawing/2014/main" val="10009"/>
                  </a:ext>
                </a:extLst>
              </a:tr>
              <a:tr h="40040">
                <a:tc>
                  <a:txBody>
                    <a:bodyPr/>
                    <a:lstStyle/>
                    <a:p>
                      <a:pPr algn="l" rtl="0" fontAlgn="b"/>
                      <a:r>
                        <a:rPr lang="de-DE" sz="600" b="1" i="0" u="none" strike="noStrike" dirty="0">
                          <a:solidFill>
                            <a:schemeClr val="tx1"/>
                          </a:solidFill>
                          <a:effectLst/>
                          <a:latin typeface="Arial" panose="020B0604020202020204" pitchFamily="34" charset="0"/>
                        </a:rPr>
                        <a:t>BUNDESLAND</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Ja</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274</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27</a:t>
                      </a:r>
                    </a:p>
                  </a:txBody>
                  <a:tcPr marL="6725" marR="6725" marT="6725" marB="0" anchor="b">
                    <a:lnL>
                      <a:noFill/>
                    </a:lnL>
                    <a:lnR>
                      <a:noFill/>
                    </a:lnR>
                    <a:lnT>
                      <a:noFill/>
                    </a:lnT>
                    <a:lnB>
                      <a:noFill/>
                    </a:lnB>
                  </a:tcPr>
                </a:tc>
                <a:extLst>
                  <a:ext uri="{0D108BD9-81ED-4DB2-BD59-A6C34878D82A}">
                    <a16:rowId xmlns:a16="http://schemas.microsoft.com/office/drawing/2014/main" val="10010"/>
                  </a:ext>
                </a:extLst>
              </a:tr>
              <a:tr h="101492">
                <a:tc>
                  <a:txBody>
                    <a:bodyPr/>
                    <a:lstStyle/>
                    <a:p>
                      <a:pPr algn="l" rtl="0" fontAlgn="b"/>
                      <a:r>
                        <a:rPr lang="de-DE" sz="600" b="0" i="0" u="none" strike="noStrike" dirty="0">
                          <a:solidFill>
                            <a:srgbClr val="000000"/>
                          </a:solidFill>
                          <a:effectLst/>
                          <a:latin typeface="Arial" panose="020B0604020202020204" pitchFamily="34" charset="0"/>
                        </a:rPr>
                        <a:t> Wien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220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22</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Nein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726</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73</a:t>
                      </a:r>
                    </a:p>
                  </a:txBody>
                  <a:tcPr marL="6725" marR="6725" marT="6725" marB="0" anchor="b">
                    <a:lnL>
                      <a:noFill/>
                    </a:lnL>
                    <a:lnR>
                      <a:noFill/>
                    </a:lnR>
                    <a:lnT>
                      <a:noFill/>
                    </a:lnT>
                    <a:lnB>
                      <a:noFill/>
                    </a:lnB>
                  </a:tcPr>
                </a:tc>
                <a:extLst>
                  <a:ext uri="{0D108BD9-81ED-4DB2-BD59-A6C34878D82A}">
                    <a16:rowId xmlns:a16="http://schemas.microsoft.com/office/drawing/2014/main" val="10011"/>
                  </a:ext>
                </a:extLst>
              </a:tr>
              <a:tr h="101492">
                <a:tc>
                  <a:txBody>
                    <a:bodyPr/>
                    <a:lstStyle/>
                    <a:p>
                      <a:pPr algn="l" rtl="0" fontAlgn="b"/>
                      <a:r>
                        <a:rPr lang="de-DE" sz="600" b="0" i="0" u="none" strike="noStrike" dirty="0">
                          <a:solidFill>
                            <a:srgbClr val="000000"/>
                          </a:solidFill>
                          <a:effectLst/>
                          <a:latin typeface="Arial" panose="020B0604020202020204" pitchFamily="34" charset="0"/>
                        </a:rPr>
                        <a:t> NÖ, </a:t>
                      </a:r>
                      <a:r>
                        <a:rPr lang="de-DE" sz="600" b="0" i="0" u="none" strike="noStrike" dirty="0" err="1">
                          <a:solidFill>
                            <a:srgbClr val="000000"/>
                          </a:solidFill>
                          <a:effectLst/>
                          <a:latin typeface="Arial" panose="020B0604020202020204" pitchFamily="34" charset="0"/>
                        </a:rPr>
                        <a:t>Bgld</a:t>
                      </a:r>
                      <a:endParaRPr lang="de-DE" sz="600" b="0" i="0" u="none" strike="noStrike" dirty="0">
                        <a:solidFill>
                          <a:srgbClr val="000000"/>
                        </a:solidFill>
                        <a:effectLst/>
                        <a:latin typeface="Arial" panose="020B0604020202020204" pitchFamily="34" charset="0"/>
                      </a:endParaRP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218</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22</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1" i="0" u="none" strike="noStrike" dirty="0">
                          <a:solidFill>
                            <a:schemeClr val="tx1"/>
                          </a:solidFill>
                          <a:effectLst/>
                          <a:latin typeface="Arial" panose="020B0604020202020204" pitchFamily="34" charset="0"/>
                        </a:rPr>
                        <a:t>WOHNSITUATION</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extLst>
                  <a:ext uri="{0D108BD9-81ED-4DB2-BD59-A6C34878D82A}">
                    <a16:rowId xmlns:a16="http://schemas.microsoft.com/office/drawing/2014/main" val="10012"/>
                  </a:ext>
                </a:extLst>
              </a:tr>
              <a:tr h="101492">
                <a:tc>
                  <a:txBody>
                    <a:bodyPr/>
                    <a:lstStyle/>
                    <a:p>
                      <a:pPr algn="l" rtl="0" fontAlgn="b"/>
                      <a:r>
                        <a:rPr lang="de-DE" sz="600" b="0" i="0" u="none" strike="noStrike" dirty="0">
                          <a:solidFill>
                            <a:srgbClr val="000000"/>
                          </a:solidFill>
                          <a:effectLst/>
                          <a:latin typeface="Arial" panose="020B0604020202020204" pitchFamily="34" charset="0"/>
                        </a:rPr>
                        <a:t> </a:t>
                      </a:r>
                      <a:r>
                        <a:rPr lang="de-DE" sz="600" b="0" i="0" u="none" strike="noStrike" dirty="0" err="1">
                          <a:solidFill>
                            <a:srgbClr val="000000"/>
                          </a:solidFill>
                          <a:effectLst/>
                          <a:latin typeface="Arial" panose="020B0604020202020204" pitchFamily="34" charset="0"/>
                        </a:rPr>
                        <a:t>Stmk</a:t>
                      </a:r>
                      <a:r>
                        <a:rPr lang="de-DE" sz="600" b="0" i="0" u="none" strike="noStrike" dirty="0">
                          <a:solidFill>
                            <a:srgbClr val="000000"/>
                          </a:solidFill>
                          <a:effectLst/>
                          <a:latin typeface="Arial" panose="020B0604020202020204" pitchFamily="34" charset="0"/>
                        </a:rPr>
                        <a:t>, </a:t>
                      </a:r>
                      <a:r>
                        <a:rPr lang="de-DE" sz="600" b="0" i="0" u="none" strike="noStrike" dirty="0" err="1">
                          <a:solidFill>
                            <a:srgbClr val="000000"/>
                          </a:solidFill>
                          <a:effectLst/>
                          <a:latin typeface="Arial" panose="020B0604020202020204" pitchFamily="34" charset="0"/>
                        </a:rPr>
                        <a:t>Ktn</a:t>
                      </a:r>
                      <a:endParaRPr lang="de-DE" sz="600" b="0" i="0" u="none" strike="noStrike" dirty="0">
                        <a:solidFill>
                          <a:srgbClr val="000000"/>
                        </a:solidFill>
                        <a:effectLst/>
                        <a:latin typeface="Arial" panose="020B0604020202020204" pitchFamily="34" charset="0"/>
                      </a:endParaRP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204</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20</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Eigentum:</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551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55</a:t>
                      </a:r>
                    </a:p>
                  </a:txBody>
                  <a:tcPr marL="6725" marR="6725" marT="6725" marB="0" anchor="b">
                    <a:lnL>
                      <a:noFill/>
                    </a:lnL>
                    <a:lnR>
                      <a:noFill/>
                    </a:lnR>
                    <a:lnT>
                      <a:noFill/>
                    </a:lnT>
                    <a:lnB>
                      <a:noFill/>
                    </a:lnB>
                  </a:tcPr>
                </a:tc>
                <a:extLst>
                  <a:ext uri="{0D108BD9-81ED-4DB2-BD59-A6C34878D82A}">
                    <a16:rowId xmlns:a16="http://schemas.microsoft.com/office/drawing/2014/main" val="10013"/>
                  </a:ext>
                </a:extLst>
              </a:tr>
              <a:tr h="101492">
                <a:tc>
                  <a:txBody>
                    <a:bodyPr/>
                    <a:lstStyle/>
                    <a:p>
                      <a:pPr algn="l" rtl="0" fontAlgn="b"/>
                      <a:r>
                        <a:rPr lang="de-DE" sz="600" b="0" i="0" u="none" strike="noStrike">
                          <a:solidFill>
                            <a:srgbClr val="000000"/>
                          </a:solidFill>
                          <a:effectLst/>
                          <a:latin typeface="Arial" panose="020B0604020202020204" pitchFamily="34" charset="0"/>
                        </a:rPr>
                        <a:t> OÖ, Sbg</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228</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23</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 Haus</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418</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42</a:t>
                      </a:r>
                    </a:p>
                  </a:txBody>
                  <a:tcPr marL="6725" marR="6725" marT="6725" marB="0" anchor="b">
                    <a:lnL>
                      <a:noFill/>
                    </a:lnL>
                    <a:lnR>
                      <a:noFill/>
                    </a:lnR>
                    <a:lnT>
                      <a:noFill/>
                    </a:lnT>
                    <a:lnB>
                      <a:noFill/>
                    </a:lnB>
                  </a:tcPr>
                </a:tc>
                <a:extLst>
                  <a:ext uri="{0D108BD9-81ED-4DB2-BD59-A6C34878D82A}">
                    <a16:rowId xmlns:a16="http://schemas.microsoft.com/office/drawing/2014/main" val="10014"/>
                  </a:ext>
                </a:extLst>
              </a:tr>
              <a:tr h="101492">
                <a:tc>
                  <a:txBody>
                    <a:bodyPr/>
                    <a:lstStyle/>
                    <a:p>
                      <a:pPr algn="l" rtl="0" fontAlgn="b"/>
                      <a:r>
                        <a:rPr lang="de-DE" sz="600" b="0" i="0" u="none" strike="noStrike" dirty="0">
                          <a:solidFill>
                            <a:srgbClr val="000000"/>
                          </a:solidFill>
                          <a:effectLst/>
                          <a:latin typeface="Arial" panose="020B0604020202020204" pitchFamily="34" charset="0"/>
                        </a:rPr>
                        <a:t> </a:t>
                      </a:r>
                      <a:r>
                        <a:rPr lang="de-DE" sz="600" b="0" i="0" u="none" strike="noStrike" dirty="0" err="1">
                          <a:solidFill>
                            <a:srgbClr val="000000"/>
                          </a:solidFill>
                          <a:effectLst/>
                          <a:latin typeface="Arial" panose="020B0604020202020204" pitchFamily="34" charset="0"/>
                        </a:rPr>
                        <a:t>Trl</a:t>
                      </a:r>
                      <a:r>
                        <a:rPr lang="de-DE" sz="600" b="0" i="0" u="none" strike="noStrike" dirty="0">
                          <a:solidFill>
                            <a:srgbClr val="000000"/>
                          </a:solidFill>
                          <a:effectLst/>
                          <a:latin typeface="Arial" panose="020B0604020202020204" pitchFamily="34" charset="0"/>
                        </a:rPr>
                        <a:t>, </a:t>
                      </a:r>
                      <a:r>
                        <a:rPr lang="de-DE" sz="600" b="0" i="0" u="none" strike="noStrike" dirty="0" err="1">
                          <a:solidFill>
                            <a:srgbClr val="000000"/>
                          </a:solidFill>
                          <a:effectLst/>
                          <a:latin typeface="Arial" panose="020B0604020202020204" pitchFamily="34" charset="0"/>
                        </a:rPr>
                        <a:t>Vbg</a:t>
                      </a:r>
                      <a:endParaRPr lang="de-DE" sz="600" b="0" i="0" u="none" strike="noStrike" dirty="0">
                        <a:solidFill>
                          <a:srgbClr val="000000"/>
                        </a:solidFill>
                        <a:effectLst/>
                        <a:latin typeface="Arial" panose="020B0604020202020204" pitchFamily="34" charset="0"/>
                      </a:endParaRP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130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13</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 Wohnung</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133</a:t>
                      </a:r>
                    </a:p>
                  </a:txBody>
                  <a:tcPr marL="6725" marR="6725" marT="6725" marB="0" anchor="b">
                    <a:lnL>
                      <a:noFill/>
                    </a:lnL>
                    <a:lnR>
                      <a:noFill/>
                    </a:lnR>
                    <a:lnT>
                      <a:noFill/>
                    </a:lnT>
                    <a:lnB>
                      <a:noFill/>
                    </a:lnB>
                  </a:tcPr>
                </a:tc>
                <a:tc>
                  <a:txBody>
                    <a:bodyPr/>
                    <a:lstStyle/>
                    <a:p>
                      <a:pPr algn="ctr" rtl="0" fontAlgn="b"/>
                      <a:r>
                        <a:rPr lang="de-DE" sz="600" b="0" i="0" u="none" strike="noStrike" dirty="0">
                          <a:solidFill>
                            <a:srgbClr val="000000"/>
                          </a:solidFill>
                          <a:effectLst/>
                          <a:latin typeface="Arial" panose="020B0604020202020204" pitchFamily="34" charset="0"/>
                        </a:rPr>
                        <a:t>13</a:t>
                      </a:r>
                    </a:p>
                  </a:txBody>
                  <a:tcPr marL="6725" marR="6725" marT="6725" marB="0" anchor="b">
                    <a:lnL>
                      <a:noFill/>
                    </a:lnL>
                    <a:lnR>
                      <a:noFill/>
                    </a:lnR>
                    <a:lnT>
                      <a:noFill/>
                    </a:lnT>
                    <a:lnB>
                      <a:noFill/>
                    </a:lnB>
                  </a:tcPr>
                </a:tc>
                <a:extLst>
                  <a:ext uri="{0D108BD9-81ED-4DB2-BD59-A6C34878D82A}">
                    <a16:rowId xmlns:a16="http://schemas.microsoft.com/office/drawing/2014/main" val="10015"/>
                  </a:ext>
                </a:extLst>
              </a:tr>
              <a:tr h="101492">
                <a:tc>
                  <a:txBody>
                    <a:bodyPr/>
                    <a:lstStyle/>
                    <a:p>
                      <a:pPr algn="l" rtl="0" fontAlgn="b"/>
                      <a:r>
                        <a:rPr lang="de-DE" sz="600" b="1" i="0" u="none" strike="noStrike" dirty="0">
                          <a:solidFill>
                            <a:schemeClr val="tx1"/>
                          </a:solidFill>
                          <a:effectLst/>
                          <a:latin typeface="Arial" panose="020B0604020202020204" pitchFamily="34" charset="0"/>
                        </a:rPr>
                        <a:t>ORTSGRÖSSE</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Miete:</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423</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42</a:t>
                      </a:r>
                    </a:p>
                  </a:txBody>
                  <a:tcPr marL="6725" marR="6725" marT="6725" marB="0" anchor="b">
                    <a:lnL>
                      <a:noFill/>
                    </a:lnL>
                    <a:lnR>
                      <a:noFill/>
                    </a:lnR>
                    <a:lnT>
                      <a:noFill/>
                    </a:lnT>
                    <a:lnB>
                      <a:noFill/>
                    </a:lnB>
                  </a:tcPr>
                </a:tc>
                <a:extLst>
                  <a:ext uri="{0D108BD9-81ED-4DB2-BD59-A6C34878D82A}">
                    <a16:rowId xmlns:a16="http://schemas.microsoft.com/office/drawing/2014/main" val="10016"/>
                  </a:ext>
                </a:extLst>
              </a:tr>
              <a:tr h="291025">
                <a:tc>
                  <a:txBody>
                    <a:bodyPr/>
                    <a:lstStyle/>
                    <a:p>
                      <a:pPr algn="l" rtl="0" fontAlgn="b"/>
                      <a:r>
                        <a:rPr lang="de-DE" sz="600" b="0" i="0" u="none" strike="noStrike">
                          <a:solidFill>
                            <a:srgbClr val="000000"/>
                          </a:solidFill>
                          <a:effectLst/>
                          <a:latin typeface="Arial" panose="020B0604020202020204" pitchFamily="34" charset="0"/>
                        </a:rPr>
                        <a:t> Bis 5.000 EW</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394</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39</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 Genossenschaft/Gemeindewohnung</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237</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24</a:t>
                      </a:r>
                    </a:p>
                  </a:txBody>
                  <a:tcPr marL="6725" marR="6725" marT="6725" marB="0" anchor="b">
                    <a:lnL>
                      <a:noFill/>
                    </a:lnL>
                    <a:lnR>
                      <a:noFill/>
                    </a:lnR>
                    <a:lnT>
                      <a:noFill/>
                    </a:lnT>
                    <a:lnB>
                      <a:noFill/>
                    </a:lnB>
                  </a:tcPr>
                </a:tc>
                <a:extLst>
                  <a:ext uri="{0D108BD9-81ED-4DB2-BD59-A6C34878D82A}">
                    <a16:rowId xmlns:a16="http://schemas.microsoft.com/office/drawing/2014/main" val="10017"/>
                  </a:ext>
                </a:extLst>
              </a:tr>
              <a:tr h="101492">
                <a:tc>
                  <a:txBody>
                    <a:bodyPr/>
                    <a:lstStyle/>
                    <a:p>
                      <a:pPr algn="l" rtl="0" fontAlgn="b"/>
                      <a:r>
                        <a:rPr lang="de-DE" sz="600" b="0" i="0" u="none" strike="noStrike">
                          <a:solidFill>
                            <a:srgbClr val="000000"/>
                          </a:solidFill>
                          <a:effectLst/>
                          <a:latin typeface="Arial" panose="020B0604020202020204" pitchFamily="34" charset="0"/>
                        </a:rPr>
                        <a:t> Bis 50.000 EW</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263</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26</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 Privat</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186</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19</a:t>
                      </a:r>
                    </a:p>
                  </a:txBody>
                  <a:tcPr marL="6725" marR="6725" marT="6725" marB="0" anchor="b">
                    <a:lnL>
                      <a:noFill/>
                    </a:lnL>
                    <a:lnR>
                      <a:noFill/>
                    </a:lnR>
                    <a:lnT>
                      <a:noFill/>
                    </a:lnT>
                    <a:lnB>
                      <a:noFill/>
                    </a:lnB>
                  </a:tcPr>
                </a:tc>
                <a:extLst>
                  <a:ext uri="{0D108BD9-81ED-4DB2-BD59-A6C34878D82A}">
                    <a16:rowId xmlns:a16="http://schemas.microsoft.com/office/drawing/2014/main" val="10018"/>
                  </a:ext>
                </a:extLst>
              </a:tr>
              <a:tr h="101492">
                <a:tc>
                  <a:txBody>
                    <a:bodyPr/>
                    <a:lstStyle/>
                    <a:p>
                      <a:pPr algn="l" rtl="0" fontAlgn="b"/>
                      <a:r>
                        <a:rPr lang="de-DE" sz="600" b="0" i="0" u="none" strike="noStrike">
                          <a:solidFill>
                            <a:srgbClr val="000000"/>
                          </a:solidFill>
                          <a:effectLst/>
                          <a:latin typeface="Arial" panose="020B0604020202020204" pitchFamily="34" charset="0"/>
                        </a:rPr>
                        <a:t> Über 50.000 EW</a:t>
                      </a:r>
                    </a:p>
                  </a:txBody>
                  <a:tcPr marL="6725" marR="6725" marT="6725" marB="0" anchor="b">
                    <a:lnL>
                      <a:noFill/>
                    </a:lnL>
                    <a:lnR>
                      <a:noFill/>
                    </a:lnR>
                    <a:lnT>
                      <a:noFill/>
                    </a:lnT>
                    <a:lnB>
                      <a:noFill/>
                    </a:lnB>
                  </a:tcPr>
                </a:tc>
                <a:tc>
                  <a:txBody>
                    <a:bodyPr/>
                    <a:lstStyle/>
                    <a:p>
                      <a:pPr algn="ctr" rtl="0" fontAlgn="b"/>
                      <a:r>
                        <a:rPr lang="de-DE" sz="600" b="0" i="0" u="none" strike="noStrike" dirty="0">
                          <a:solidFill>
                            <a:srgbClr val="000000"/>
                          </a:solidFill>
                          <a:effectLst/>
                          <a:latin typeface="Arial" panose="020B0604020202020204" pitchFamily="34" charset="0"/>
                        </a:rPr>
                        <a:t>123</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12</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1" i="0" u="none" strike="noStrike" dirty="0">
                          <a:solidFill>
                            <a:schemeClr val="tx1"/>
                          </a:solidFill>
                          <a:effectLst/>
                          <a:latin typeface="Arial" panose="020B0604020202020204" pitchFamily="34" charset="0"/>
                        </a:rPr>
                        <a:t>GRÖSSE DER IMMOBILIE</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extLst>
                  <a:ext uri="{0D108BD9-81ED-4DB2-BD59-A6C34878D82A}">
                    <a16:rowId xmlns:a16="http://schemas.microsoft.com/office/drawing/2014/main" val="10019"/>
                  </a:ext>
                </a:extLst>
              </a:tr>
              <a:tr h="63050">
                <a:tc>
                  <a:txBody>
                    <a:bodyPr/>
                    <a:lstStyle/>
                    <a:p>
                      <a:pPr algn="l" rtl="0" fontAlgn="b"/>
                      <a:r>
                        <a:rPr lang="de-DE" sz="600" b="1" i="0" u="none" strike="noStrike" dirty="0">
                          <a:solidFill>
                            <a:schemeClr val="tx1"/>
                          </a:solidFill>
                          <a:effectLst/>
                          <a:latin typeface="Arial" panose="020B0604020202020204" pitchFamily="34" charset="0"/>
                        </a:rPr>
                        <a:t>BERUF</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dirty="0">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Bis 60 m2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170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17</a:t>
                      </a:r>
                    </a:p>
                  </a:txBody>
                  <a:tcPr marL="6725" marR="6725" marT="6725" marB="0" anchor="b">
                    <a:lnL>
                      <a:noFill/>
                    </a:lnL>
                    <a:lnR>
                      <a:noFill/>
                    </a:lnR>
                    <a:lnT>
                      <a:noFill/>
                    </a:lnT>
                    <a:lnB>
                      <a:noFill/>
                    </a:lnB>
                  </a:tcPr>
                </a:tc>
                <a:extLst>
                  <a:ext uri="{0D108BD9-81ED-4DB2-BD59-A6C34878D82A}">
                    <a16:rowId xmlns:a16="http://schemas.microsoft.com/office/drawing/2014/main" val="10020"/>
                  </a:ext>
                </a:extLst>
              </a:tr>
              <a:tr h="101492">
                <a:tc>
                  <a:txBody>
                    <a:bodyPr/>
                    <a:lstStyle/>
                    <a:p>
                      <a:pPr algn="l" rtl="0" fontAlgn="b"/>
                      <a:r>
                        <a:rPr lang="de-DE" sz="600" b="0" i="0" u="none" strike="noStrike">
                          <a:solidFill>
                            <a:srgbClr val="000000"/>
                          </a:solidFill>
                          <a:effectLst/>
                          <a:latin typeface="Arial" panose="020B0604020202020204" pitchFamily="34" charset="0"/>
                        </a:rPr>
                        <a:t> Sst, Frb, LA</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83</a:t>
                      </a:r>
                    </a:p>
                  </a:txBody>
                  <a:tcPr marL="6725" marR="6725" marT="6725" marB="0" anchor="b">
                    <a:lnL>
                      <a:noFill/>
                    </a:lnL>
                    <a:lnR>
                      <a:noFill/>
                    </a:lnR>
                    <a:lnT>
                      <a:noFill/>
                    </a:lnT>
                    <a:lnB>
                      <a:noFill/>
                    </a:lnB>
                  </a:tcPr>
                </a:tc>
                <a:tc>
                  <a:txBody>
                    <a:bodyPr/>
                    <a:lstStyle/>
                    <a:p>
                      <a:pPr algn="ctr" rtl="0" fontAlgn="b"/>
                      <a:r>
                        <a:rPr lang="de-DE" sz="600" b="0" i="0" u="none" strike="noStrike" dirty="0">
                          <a:solidFill>
                            <a:srgbClr val="000000"/>
                          </a:solidFill>
                          <a:effectLst/>
                          <a:latin typeface="Arial" panose="020B0604020202020204" pitchFamily="34" charset="0"/>
                        </a:rPr>
                        <a:t>8</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61 - 90 m2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284</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28</a:t>
                      </a:r>
                    </a:p>
                  </a:txBody>
                  <a:tcPr marL="6725" marR="6725" marT="6725" marB="0" anchor="b">
                    <a:lnL>
                      <a:noFill/>
                    </a:lnL>
                    <a:lnR>
                      <a:noFill/>
                    </a:lnR>
                    <a:lnT>
                      <a:noFill/>
                    </a:lnT>
                    <a:lnB>
                      <a:noFill/>
                    </a:lnB>
                  </a:tcPr>
                </a:tc>
                <a:extLst>
                  <a:ext uri="{0D108BD9-81ED-4DB2-BD59-A6C34878D82A}">
                    <a16:rowId xmlns:a16="http://schemas.microsoft.com/office/drawing/2014/main" val="10021"/>
                  </a:ext>
                </a:extLst>
              </a:tr>
              <a:tr h="101492">
                <a:tc>
                  <a:txBody>
                    <a:bodyPr/>
                    <a:lstStyle/>
                    <a:p>
                      <a:pPr algn="l" rtl="0" fontAlgn="b"/>
                      <a:r>
                        <a:rPr lang="de-DE" sz="600" b="0" i="0" u="none" strike="noStrike">
                          <a:solidFill>
                            <a:srgbClr val="000000"/>
                          </a:solidFill>
                          <a:effectLst/>
                          <a:latin typeface="Arial" panose="020B0604020202020204" pitchFamily="34" charset="0"/>
                        </a:rPr>
                        <a:t> Beam, Ang</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424</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42</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91 - 120 m2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188</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19</a:t>
                      </a:r>
                    </a:p>
                  </a:txBody>
                  <a:tcPr marL="6725" marR="6725" marT="6725" marB="0" anchor="b">
                    <a:lnL>
                      <a:noFill/>
                    </a:lnL>
                    <a:lnR>
                      <a:noFill/>
                    </a:lnR>
                    <a:lnT>
                      <a:noFill/>
                    </a:lnT>
                    <a:lnB>
                      <a:noFill/>
                    </a:lnB>
                  </a:tcPr>
                </a:tc>
                <a:extLst>
                  <a:ext uri="{0D108BD9-81ED-4DB2-BD59-A6C34878D82A}">
                    <a16:rowId xmlns:a16="http://schemas.microsoft.com/office/drawing/2014/main" val="10022"/>
                  </a:ext>
                </a:extLst>
              </a:tr>
              <a:tr h="101492">
                <a:tc>
                  <a:txBody>
                    <a:bodyPr/>
                    <a:lstStyle/>
                    <a:p>
                      <a:pPr algn="l" rtl="0" fontAlgn="b"/>
                      <a:r>
                        <a:rPr lang="de-DE" sz="600" b="0" i="0" u="none" strike="noStrike">
                          <a:solidFill>
                            <a:srgbClr val="000000"/>
                          </a:solidFill>
                          <a:effectLst/>
                          <a:latin typeface="Arial" panose="020B0604020202020204" pitchFamily="34" charset="0"/>
                        </a:rPr>
                        <a:t> Arbeiter</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181</a:t>
                      </a:r>
                    </a:p>
                  </a:txBody>
                  <a:tcPr marL="6725" marR="6725" marT="6725" marB="0" anchor="b">
                    <a:lnL>
                      <a:noFill/>
                    </a:lnL>
                    <a:lnR>
                      <a:noFill/>
                    </a:lnR>
                    <a:lnT>
                      <a:noFill/>
                    </a:lnT>
                    <a:lnB>
                      <a:noFill/>
                    </a:lnB>
                  </a:tcPr>
                </a:tc>
                <a:tc>
                  <a:txBody>
                    <a:bodyPr/>
                    <a:lstStyle/>
                    <a:p>
                      <a:pPr algn="ctr" rtl="0" fontAlgn="b"/>
                      <a:r>
                        <a:rPr lang="de-DE" sz="600" b="0" i="0" u="none" strike="noStrike" dirty="0">
                          <a:solidFill>
                            <a:srgbClr val="000000"/>
                          </a:solidFill>
                          <a:effectLst/>
                          <a:latin typeface="Arial" panose="020B0604020202020204" pitchFamily="34" charset="0"/>
                        </a:rPr>
                        <a:t>18</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Über 120 m2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306</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31</a:t>
                      </a:r>
                    </a:p>
                  </a:txBody>
                  <a:tcPr marL="6725" marR="6725" marT="6725" marB="0" anchor="b">
                    <a:lnL>
                      <a:noFill/>
                    </a:lnL>
                    <a:lnR>
                      <a:noFill/>
                    </a:lnR>
                    <a:lnT>
                      <a:noFill/>
                    </a:lnT>
                    <a:lnB>
                      <a:noFill/>
                    </a:lnB>
                  </a:tcPr>
                </a:tc>
                <a:extLst>
                  <a:ext uri="{0D108BD9-81ED-4DB2-BD59-A6C34878D82A}">
                    <a16:rowId xmlns:a16="http://schemas.microsoft.com/office/drawing/2014/main" val="10023"/>
                  </a:ext>
                </a:extLst>
              </a:tr>
              <a:tr h="196258">
                <a:tc>
                  <a:txBody>
                    <a:bodyPr/>
                    <a:lstStyle/>
                    <a:p>
                      <a:pPr algn="l" rtl="0" fontAlgn="b"/>
                      <a:r>
                        <a:rPr lang="de-DE" sz="600" b="0" i="0" u="none" strike="noStrike">
                          <a:solidFill>
                            <a:srgbClr val="000000"/>
                          </a:solidFill>
                          <a:effectLst/>
                          <a:latin typeface="Arial" panose="020B0604020202020204" pitchFamily="34" charset="0"/>
                        </a:rPr>
                        <a:t> Sch, Stud</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5</a:t>
                      </a:r>
                    </a:p>
                  </a:txBody>
                  <a:tcPr marL="6725" marR="6725" marT="6725" marB="0" anchor="b">
                    <a:lnL>
                      <a:noFill/>
                    </a:lnL>
                    <a:lnR>
                      <a:noFill/>
                    </a:lnR>
                    <a:lnT>
                      <a:noFill/>
                    </a:lnT>
                    <a:lnB>
                      <a:noFill/>
                    </a:lnB>
                  </a:tcPr>
                </a:tc>
                <a:tc>
                  <a:txBody>
                    <a:bodyPr/>
                    <a:lstStyle/>
                    <a:p>
                      <a:pPr algn="l" fontAlgn="b"/>
                      <a:endParaRPr lang="de-DE" sz="600" b="1" i="0" u="none" strike="noStrike" dirty="0">
                        <a:solidFill>
                          <a:schemeClr val="tx1"/>
                        </a:solidFill>
                        <a:effectLst/>
                        <a:latin typeface="Arial" panose="020B0604020202020204" pitchFamily="34" charset="0"/>
                      </a:endParaRPr>
                    </a:p>
                  </a:txBody>
                  <a:tcPr marL="6725" marR="6725" marT="6725" marB="0" anchor="b">
                    <a:lnL>
                      <a:noFill/>
                    </a:lnL>
                    <a:lnR>
                      <a:noFill/>
                    </a:lnR>
                    <a:lnT>
                      <a:noFill/>
                    </a:lnT>
                    <a:lnB>
                      <a:noFill/>
                    </a:lnB>
                  </a:tcPr>
                </a:tc>
                <a:tc gridSpan="3">
                  <a:txBody>
                    <a:bodyPr/>
                    <a:lstStyle/>
                    <a:p>
                      <a:pPr algn="l" rtl="0" fontAlgn="b"/>
                      <a:r>
                        <a:rPr lang="de-DE" sz="600" b="1" i="0" u="none" strike="noStrike" dirty="0">
                          <a:solidFill>
                            <a:schemeClr val="tx1"/>
                          </a:solidFill>
                          <a:effectLst/>
                          <a:latin typeface="Arial" panose="020B0604020202020204" pitchFamily="34" charset="0"/>
                        </a:rPr>
                        <a:t>ZUFRIEDENHEIT WÄHREND DER CORONA-KRISE </a:t>
                      </a:r>
                      <a:r>
                        <a:rPr lang="de-DE" sz="600" b="1" i="0" u="none" strike="noStrike" dirty="0" smtClean="0">
                          <a:solidFill>
                            <a:schemeClr val="tx1"/>
                          </a:solidFill>
                          <a:effectLst/>
                          <a:latin typeface="Arial" panose="020B0604020202020204" pitchFamily="34" charset="0"/>
                        </a:rPr>
                        <a:t>MIT</a:t>
                      </a:r>
                      <a:r>
                        <a:rPr lang="de-DE" sz="600" b="1" i="0" u="none" strike="noStrike" baseline="0" dirty="0" smtClean="0">
                          <a:solidFill>
                            <a:schemeClr val="tx1"/>
                          </a:solidFill>
                          <a:effectLst/>
                          <a:latin typeface="Arial" panose="020B0604020202020204" pitchFamily="34" charset="0"/>
                        </a:rPr>
                        <a:t> </a:t>
                      </a:r>
                      <a:r>
                        <a:rPr lang="de-DE" sz="600" b="1" i="0" u="none" strike="noStrike" dirty="0" smtClean="0">
                          <a:solidFill>
                            <a:schemeClr val="tx1"/>
                          </a:solidFill>
                          <a:effectLst/>
                          <a:latin typeface="Arial" panose="020B0604020202020204" pitchFamily="34" charset="0"/>
                        </a:rPr>
                        <a:t> IMMOBILIENGRÖSSE</a:t>
                      </a:r>
                      <a:endParaRPr lang="de-DE" sz="600" b="1" i="0" u="none" strike="noStrike" dirty="0">
                        <a:solidFill>
                          <a:schemeClr val="tx1"/>
                        </a:solidFill>
                        <a:effectLst/>
                        <a:latin typeface="Arial" panose="020B0604020202020204" pitchFamily="34" charset="0"/>
                      </a:endParaRPr>
                    </a:p>
                  </a:txBody>
                  <a:tcPr marL="6725" marR="6725" marT="6725" marB="0" anchor="b">
                    <a:lnL>
                      <a:noFill/>
                    </a:lnL>
                    <a:lnR>
                      <a:noFill/>
                    </a:lnR>
                    <a:lnT>
                      <a:noFill/>
                    </a:lnT>
                    <a:lnB>
                      <a:noFill/>
                    </a:lnB>
                    <a:solidFill>
                      <a:srgbClr val="FFFF00"/>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24"/>
                  </a:ext>
                </a:extLst>
              </a:tr>
              <a:tr h="101492">
                <a:tc>
                  <a:txBody>
                    <a:bodyPr/>
                    <a:lstStyle/>
                    <a:p>
                      <a:pPr algn="l" rtl="0" fontAlgn="b"/>
                      <a:r>
                        <a:rPr lang="de-DE" sz="600" b="0" i="0" u="none" strike="noStrike">
                          <a:solidFill>
                            <a:srgbClr val="000000"/>
                          </a:solidFill>
                          <a:effectLst/>
                          <a:latin typeface="Arial" panose="020B0604020202020204" pitchFamily="34" charset="0"/>
                        </a:rPr>
                        <a:t> Nicht berufstätig</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160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16</a:t>
                      </a:r>
                    </a:p>
                  </a:txBody>
                  <a:tcPr marL="6725" marR="6725" marT="6725" marB="0" anchor="b">
                    <a:lnL>
                      <a:noFill/>
                    </a:lnL>
                    <a:lnR>
                      <a:noFill/>
                    </a:lnR>
                    <a:lnT>
                      <a:noFill/>
                    </a:lnT>
                    <a:lnB>
                      <a:noFill/>
                    </a:lnB>
                  </a:tcPr>
                </a:tc>
                <a:tc>
                  <a:txBody>
                    <a:bodyPr/>
                    <a:lstStyle/>
                    <a:p>
                      <a:pPr algn="l" fontAlgn="b"/>
                      <a:endParaRPr lang="de-DE" sz="600" b="0" i="0" u="none" strike="noStrike" dirty="0">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Genauso zufrieden/zufriedener</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882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88</a:t>
                      </a:r>
                    </a:p>
                  </a:txBody>
                  <a:tcPr marL="6725" marR="6725" marT="6725" marB="0" anchor="b">
                    <a:lnL>
                      <a:noFill/>
                    </a:lnL>
                    <a:lnR>
                      <a:noFill/>
                    </a:lnR>
                    <a:lnT>
                      <a:noFill/>
                    </a:lnT>
                    <a:lnB>
                      <a:noFill/>
                    </a:lnB>
                  </a:tcPr>
                </a:tc>
                <a:extLst>
                  <a:ext uri="{0D108BD9-81ED-4DB2-BD59-A6C34878D82A}">
                    <a16:rowId xmlns:a16="http://schemas.microsoft.com/office/drawing/2014/main" val="10025"/>
                  </a:ext>
                </a:extLst>
              </a:tr>
              <a:tr h="196258">
                <a:tc>
                  <a:txBody>
                    <a:bodyPr/>
                    <a:lstStyle/>
                    <a:p>
                      <a:pPr algn="l" rtl="0" fontAlgn="b"/>
                      <a:r>
                        <a:rPr lang="de-DE" sz="600" b="0" i="0" u="none" strike="noStrike">
                          <a:solidFill>
                            <a:srgbClr val="000000"/>
                          </a:solidFill>
                          <a:effectLst/>
                          <a:latin typeface="Arial" panose="020B0604020202020204" pitchFamily="34" charset="0"/>
                        </a:rPr>
                        <a:t> Pensionist</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101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10</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a:solidFill>
                            <a:srgbClr val="000000"/>
                          </a:solidFill>
                          <a:effectLst/>
                          <a:latin typeface="Arial" panose="020B0604020202020204" pitchFamily="34" charset="0"/>
                        </a:rPr>
                        <a:t> Weniger zufrieden/genauso unzufrieden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118</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12</a:t>
                      </a:r>
                    </a:p>
                  </a:txBody>
                  <a:tcPr marL="6725" marR="6725" marT="6725" marB="0" anchor="b">
                    <a:lnL>
                      <a:noFill/>
                    </a:lnL>
                    <a:lnR>
                      <a:noFill/>
                    </a:lnR>
                    <a:lnT>
                      <a:noFill/>
                    </a:lnT>
                    <a:lnB>
                      <a:noFill/>
                    </a:lnB>
                  </a:tcPr>
                </a:tc>
                <a:extLst>
                  <a:ext uri="{0D108BD9-81ED-4DB2-BD59-A6C34878D82A}">
                    <a16:rowId xmlns:a16="http://schemas.microsoft.com/office/drawing/2014/main" val="10026"/>
                  </a:ext>
                </a:extLst>
              </a:tr>
              <a:tr h="101492">
                <a:tc>
                  <a:txBody>
                    <a:bodyPr/>
                    <a:lstStyle/>
                    <a:p>
                      <a:pPr algn="l" rtl="0" fontAlgn="b"/>
                      <a:r>
                        <a:rPr lang="de-DE" sz="600" b="1" i="0" u="none" strike="noStrike" dirty="0">
                          <a:solidFill>
                            <a:schemeClr val="tx1"/>
                          </a:solidFill>
                          <a:effectLst/>
                          <a:latin typeface="Arial" panose="020B0604020202020204" pitchFamily="34" charset="0"/>
                        </a:rPr>
                        <a:t>SCHULBILDUNG</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1" i="0" u="none" strike="noStrike" dirty="0">
                          <a:solidFill>
                            <a:schemeClr val="tx1"/>
                          </a:solidFill>
                          <a:effectLst/>
                          <a:latin typeface="Arial" panose="020B0604020202020204" pitchFamily="34" charset="0"/>
                        </a:rPr>
                        <a:t>HOME-OFFICE</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extLst>
                  <a:ext uri="{0D108BD9-81ED-4DB2-BD59-A6C34878D82A}">
                    <a16:rowId xmlns:a16="http://schemas.microsoft.com/office/drawing/2014/main" val="10027"/>
                  </a:ext>
                </a:extLst>
              </a:tr>
              <a:tr h="101492">
                <a:tc>
                  <a:txBody>
                    <a:bodyPr/>
                    <a:lstStyle/>
                    <a:p>
                      <a:pPr algn="l" rtl="0" fontAlgn="b"/>
                      <a:r>
                        <a:rPr lang="de-DE" sz="600" b="0" i="0" u="none" strike="noStrike">
                          <a:solidFill>
                            <a:srgbClr val="000000"/>
                          </a:solidFill>
                          <a:effectLst/>
                          <a:latin typeface="Arial" panose="020B0604020202020204" pitchFamily="34" charset="0"/>
                        </a:rPr>
                        <a:t> Pflicht</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142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14</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Ja</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312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31</a:t>
                      </a:r>
                    </a:p>
                  </a:txBody>
                  <a:tcPr marL="6725" marR="6725" marT="6725" marB="0" anchor="b">
                    <a:lnL>
                      <a:noFill/>
                    </a:lnL>
                    <a:lnR>
                      <a:noFill/>
                    </a:lnR>
                    <a:lnT>
                      <a:noFill/>
                    </a:lnT>
                    <a:lnB>
                      <a:noFill/>
                    </a:lnB>
                  </a:tcPr>
                </a:tc>
                <a:extLst>
                  <a:ext uri="{0D108BD9-81ED-4DB2-BD59-A6C34878D82A}">
                    <a16:rowId xmlns:a16="http://schemas.microsoft.com/office/drawing/2014/main" val="10028"/>
                  </a:ext>
                </a:extLst>
              </a:tr>
              <a:tr h="101492">
                <a:tc>
                  <a:txBody>
                    <a:bodyPr/>
                    <a:lstStyle/>
                    <a:p>
                      <a:pPr algn="l" rtl="0" fontAlgn="b"/>
                      <a:r>
                        <a:rPr lang="de-DE" sz="600" b="0" i="0" u="none" strike="noStrike">
                          <a:solidFill>
                            <a:srgbClr val="000000"/>
                          </a:solidFill>
                          <a:effectLst/>
                          <a:latin typeface="Arial" panose="020B0604020202020204" pitchFamily="34" charset="0"/>
                        </a:rPr>
                        <a:t> Beruf, Fach</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491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49</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Nein</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376</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38</a:t>
                      </a:r>
                    </a:p>
                  </a:txBody>
                  <a:tcPr marL="6725" marR="6725" marT="6725" marB="0" anchor="b">
                    <a:lnL>
                      <a:noFill/>
                    </a:lnL>
                    <a:lnR>
                      <a:noFill/>
                    </a:lnR>
                    <a:lnT>
                      <a:noFill/>
                    </a:lnT>
                    <a:lnB>
                      <a:noFill/>
                    </a:lnB>
                  </a:tcPr>
                </a:tc>
                <a:extLst>
                  <a:ext uri="{0D108BD9-81ED-4DB2-BD59-A6C34878D82A}">
                    <a16:rowId xmlns:a16="http://schemas.microsoft.com/office/drawing/2014/main" val="10029"/>
                  </a:ext>
                </a:extLst>
              </a:tr>
              <a:tr h="101492">
                <a:tc>
                  <a:txBody>
                    <a:bodyPr/>
                    <a:lstStyle/>
                    <a:p>
                      <a:pPr algn="l" rtl="0" fontAlgn="b"/>
                      <a:r>
                        <a:rPr lang="de-DE" sz="600" b="0" i="0" u="none" strike="noStrike">
                          <a:solidFill>
                            <a:srgbClr val="000000"/>
                          </a:solidFill>
                          <a:effectLst/>
                          <a:latin typeface="Arial" panose="020B0604020202020204" pitchFamily="34" charset="0"/>
                        </a:rPr>
                        <a:t> Mat, Uni</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367</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37</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1" i="0" u="none" strike="noStrike" dirty="0">
                          <a:solidFill>
                            <a:schemeClr val="tx1"/>
                          </a:solidFill>
                          <a:effectLst/>
                          <a:latin typeface="Arial" panose="020B0604020202020204" pitchFamily="34" charset="0"/>
                        </a:rPr>
                        <a:t>WOHNZUFRIEDENHEIT</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extLst>
                  <a:ext uri="{0D108BD9-81ED-4DB2-BD59-A6C34878D82A}">
                    <a16:rowId xmlns:a16="http://schemas.microsoft.com/office/drawing/2014/main" val="10030"/>
                  </a:ext>
                </a:extLst>
              </a:tr>
              <a:tr h="101492">
                <a:tc>
                  <a:txBody>
                    <a:bodyPr/>
                    <a:lstStyle/>
                    <a:p>
                      <a:pPr algn="l" rtl="0" fontAlgn="b"/>
                      <a:r>
                        <a:rPr lang="de-DE" sz="600" b="1" i="0" u="none" strike="noStrike" dirty="0">
                          <a:solidFill>
                            <a:schemeClr val="tx1"/>
                          </a:solidFill>
                          <a:effectLst/>
                          <a:latin typeface="Arial" panose="020B0604020202020204" pitchFamily="34" charset="0"/>
                        </a:rPr>
                        <a:t>EINKOMMEN</a:t>
                      </a:r>
                    </a:p>
                  </a:txBody>
                  <a:tcPr marL="6725" marR="6725" marT="6725" marB="0" anchor="b">
                    <a:lnL>
                      <a:noFill/>
                    </a:lnL>
                    <a:lnR>
                      <a:noFill/>
                    </a:lnR>
                    <a:lnT>
                      <a:noFill/>
                    </a:lnT>
                    <a:lnB>
                      <a:noFill/>
                    </a:lnB>
                    <a:solidFill>
                      <a:srgbClr val="FFFF00"/>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ctr" rtl="0" fontAlgn="b"/>
                      <a:r>
                        <a:rPr lang="de-DE" sz="600" b="0" i="0" u="none" strike="noStrike">
                          <a:solidFill>
                            <a:srgbClr val="000000"/>
                          </a:solidFill>
                          <a:effectLst/>
                          <a:latin typeface="Arial" panose="020B0604020202020204" pitchFamily="34" charset="0"/>
                        </a:rPr>
                        <a:t> </a:t>
                      </a:r>
                    </a:p>
                  </a:txBody>
                  <a:tcPr marL="6725" marR="6725" marT="6725" marB="0" anchor="b">
                    <a:lnL>
                      <a:noFill/>
                    </a:lnL>
                    <a:lnR>
                      <a:noFill/>
                    </a:lnR>
                    <a:lnT>
                      <a:noFill/>
                    </a:lnT>
                    <a:lnB>
                      <a:noFill/>
                    </a:lnB>
                    <a:solidFill>
                      <a:srgbClr val="F2F2F2"/>
                    </a:solidFill>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Sehr zufrieden (Note 1)</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490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49</a:t>
                      </a:r>
                    </a:p>
                  </a:txBody>
                  <a:tcPr marL="6725" marR="6725" marT="6725" marB="0" anchor="b">
                    <a:lnL>
                      <a:noFill/>
                    </a:lnL>
                    <a:lnR>
                      <a:noFill/>
                    </a:lnR>
                    <a:lnT>
                      <a:noFill/>
                    </a:lnT>
                    <a:lnB>
                      <a:noFill/>
                    </a:lnB>
                  </a:tcPr>
                </a:tc>
                <a:extLst>
                  <a:ext uri="{0D108BD9-81ED-4DB2-BD59-A6C34878D82A}">
                    <a16:rowId xmlns:a16="http://schemas.microsoft.com/office/drawing/2014/main" val="10031"/>
                  </a:ext>
                </a:extLst>
              </a:tr>
              <a:tr h="101492">
                <a:tc>
                  <a:txBody>
                    <a:bodyPr/>
                    <a:lstStyle/>
                    <a:p>
                      <a:pPr algn="l" rtl="0" fontAlgn="b"/>
                      <a:r>
                        <a:rPr lang="de-DE" sz="600" b="0" i="0" u="none" strike="noStrike">
                          <a:solidFill>
                            <a:srgbClr val="000000"/>
                          </a:solidFill>
                          <a:effectLst/>
                          <a:latin typeface="Arial" panose="020B0604020202020204" pitchFamily="34" charset="0"/>
                        </a:rPr>
                        <a:t> Bis 1.500 Euro</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147</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15</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Zufrieden (Note 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325</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33</a:t>
                      </a:r>
                    </a:p>
                  </a:txBody>
                  <a:tcPr marL="6725" marR="6725" marT="6725" marB="0" anchor="b">
                    <a:lnL>
                      <a:noFill/>
                    </a:lnL>
                    <a:lnR>
                      <a:noFill/>
                    </a:lnR>
                    <a:lnT>
                      <a:noFill/>
                    </a:lnT>
                    <a:lnB>
                      <a:noFill/>
                    </a:lnB>
                  </a:tcPr>
                </a:tc>
                <a:extLst>
                  <a:ext uri="{0D108BD9-81ED-4DB2-BD59-A6C34878D82A}">
                    <a16:rowId xmlns:a16="http://schemas.microsoft.com/office/drawing/2014/main" val="10032"/>
                  </a:ext>
                </a:extLst>
              </a:tr>
              <a:tr h="101492">
                <a:tc>
                  <a:txBody>
                    <a:bodyPr/>
                    <a:lstStyle/>
                    <a:p>
                      <a:pPr algn="l" rtl="0" fontAlgn="b"/>
                      <a:r>
                        <a:rPr lang="de-DE" sz="600" b="0" i="0" u="none" strike="noStrike">
                          <a:solidFill>
                            <a:srgbClr val="000000"/>
                          </a:solidFill>
                          <a:effectLst/>
                          <a:latin typeface="Arial" panose="020B0604020202020204" pitchFamily="34" charset="0"/>
                        </a:rPr>
                        <a:t> Bis 2.500 Euro</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243</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24</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rtl="0" fontAlgn="b"/>
                      <a:r>
                        <a:rPr lang="de-DE" sz="600" b="0" i="0" u="none" strike="noStrike" dirty="0">
                          <a:solidFill>
                            <a:srgbClr val="000000"/>
                          </a:solidFill>
                          <a:effectLst/>
                          <a:latin typeface="Arial" panose="020B0604020202020204" pitchFamily="34" charset="0"/>
                        </a:rPr>
                        <a:t> (Gar) nicht zufrieden (Note 3-5)</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185</a:t>
                      </a:r>
                    </a:p>
                  </a:txBody>
                  <a:tcPr marL="6725" marR="6725" marT="6725" marB="0" anchor="b">
                    <a:lnL>
                      <a:noFill/>
                    </a:lnL>
                    <a:lnR>
                      <a:noFill/>
                    </a:lnR>
                    <a:lnT>
                      <a:noFill/>
                    </a:lnT>
                    <a:lnB>
                      <a:noFill/>
                    </a:lnB>
                  </a:tcPr>
                </a:tc>
                <a:tc>
                  <a:txBody>
                    <a:bodyPr/>
                    <a:lstStyle/>
                    <a:p>
                      <a:pPr algn="ctr" rtl="0" fontAlgn="b"/>
                      <a:r>
                        <a:rPr lang="de-DE" sz="600" b="0" i="0" u="none" strike="noStrike" dirty="0">
                          <a:solidFill>
                            <a:srgbClr val="000000"/>
                          </a:solidFill>
                          <a:effectLst/>
                          <a:latin typeface="Arial" panose="020B0604020202020204" pitchFamily="34" charset="0"/>
                        </a:rPr>
                        <a:t>19</a:t>
                      </a:r>
                    </a:p>
                  </a:txBody>
                  <a:tcPr marL="6725" marR="6725" marT="6725" marB="0" anchor="b">
                    <a:lnL>
                      <a:noFill/>
                    </a:lnL>
                    <a:lnR>
                      <a:noFill/>
                    </a:lnR>
                    <a:lnT>
                      <a:noFill/>
                    </a:lnT>
                    <a:lnB>
                      <a:noFill/>
                    </a:lnB>
                  </a:tcPr>
                </a:tc>
                <a:extLst>
                  <a:ext uri="{0D108BD9-81ED-4DB2-BD59-A6C34878D82A}">
                    <a16:rowId xmlns:a16="http://schemas.microsoft.com/office/drawing/2014/main" val="10033"/>
                  </a:ext>
                </a:extLst>
              </a:tr>
              <a:tr h="101492">
                <a:tc>
                  <a:txBody>
                    <a:bodyPr/>
                    <a:lstStyle/>
                    <a:p>
                      <a:pPr algn="l" rtl="0" fontAlgn="b"/>
                      <a:r>
                        <a:rPr lang="de-DE" sz="600" b="0" i="0" u="none" strike="noStrike">
                          <a:solidFill>
                            <a:srgbClr val="000000"/>
                          </a:solidFill>
                          <a:effectLst/>
                          <a:latin typeface="Arial" panose="020B0604020202020204" pitchFamily="34" charset="0"/>
                        </a:rPr>
                        <a:t> Bis 3.000 Euro</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122</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12</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fontAlgn="b"/>
                      <a:endParaRPr lang="de-DE" sz="600" b="0" i="0" u="none" strike="noStrike" dirty="0">
                        <a:effectLst/>
                        <a:latin typeface="Arial" panose="020B0604020202020204" pitchFamily="34" charset="0"/>
                      </a:endParaRP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extLst>
                  <a:ext uri="{0D108BD9-81ED-4DB2-BD59-A6C34878D82A}">
                    <a16:rowId xmlns:a16="http://schemas.microsoft.com/office/drawing/2014/main" val="10034"/>
                  </a:ext>
                </a:extLst>
              </a:tr>
              <a:tr h="101492">
                <a:tc>
                  <a:txBody>
                    <a:bodyPr/>
                    <a:lstStyle/>
                    <a:p>
                      <a:pPr algn="l" rtl="0" fontAlgn="b"/>
                      <a:r>
                        <a:rPr lang="de-DE" sz="600" b="0" i="0" u="none" strike="noStrike">
                          <a:solidFill>
                            <a:srgbClr val="000000"/>
                          </a:solidFill>
                          <a:effectLst/>
                          <a:latin typeface="Arial" panose="020B0604020202020204" pitchFamily="34" charset="0"/>
                        </a:rPr>
                        <a:t> Über 3.000 Euro</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330</a:t>
                      </a:r>
                    </a:p>
                  </a:txBody>
                  <a:tcPr marL="6725" marR="6725" marT="6725" marB="0" anchor="b">
                    <a:lnL>
                      <a:noFill/>
                    </a:lnL>
                    <a:lnR>
                      <a:noFill/>
                    </a:lnR>
                    <a:lnT>
                      <a:noFill/>
                    </a:lnT>
                    <a:lnB>
                      <a:noFill/>
                    </a:lnB>
                  </a:tcPr>
                </a:tc>
                <a:tc>
                  <a:txBody>
                    <a:bodyPr/>
                    <a:lstStyle/>
                    <a:p>
                      <a:pPr algn="ctr" rtl="0" fontAlgn="b"/>
                      <a:r>
                        <a:rPr lang="de-DE" sz="600" b="0" i="0" u="none" strike="noStrike">
                          <a:solidFill>
                            <a:srgbClr val="000000"/>
                          </a:solidFill>
                          <a:effectLst/>
                          <a:latin typeface="Arial" panose="020B0604020202020204" pitchFamily="34" charset="0"/>
                        </a:rPr>
                        <a:t>33</a:t>
                      </a:r>
                    </a:p>
                  </a:txBody>
                  <a:tcPr marL="6725" marR="6725" marT="6725" marB="0" anchor="b">
                    <a:lnL>
                      <a:noFill/>
                    </a:lnL>
                    <a:lnR>
                      <a:noFill/>
                    </a:lnR>
                    <a:lnT>
                      <a:noFill/>
                    </a:lnT>
                    <a:lnB>
                      <a:noFill/>
                    </a:lnB>
                  </a:tcPr>
                </a:tc>
                <a:tc>
                  <a:txBody>
                    <a:bodyPr/>
                    <a:lstStyle/>
                    <a:p>
                      <a:pPr algn="l" fontAlgn="b"/>
                      <a:endParaRPr lang="de-DE" sz="600" b="0" i="0" u="none" strike="noStrike">
                        <a:effectLst/>
                        <a:latin typeface="Arial" panose="020B0604020202020204" pitchFamily="34" charset="0"/>
                      </a:endParaRPr>
                    </a:p>
                  </a:txBody>
                  <a:tcPr marL="6725" marR="6725" marT="6725" marB="0" anchor="b">
                    <a:lnL>
                      <a:noFill/>
                    </a:lnL>
                    <a:lnR>
                      <a:noFill/>
                    </a:lnR>
                    <a:lnT>
                      <a:noFill/>
                    </a:lnT>
                    <a:lnB>
                      <a:noFill/>
                    </a:lnB>
                  </a:tcPr>
                </a:tc>
                <a:tc>
                  <a:txBody>
                    <a:bodyPr/>
                    <a:lstStyle/>
                    <a:p>
                      <a:pPr algn="l" fontAlgn="b"/>
                      <a:endParaRPr lang="de-DE" sz="600" b="0" i="0" u="none" strike="noStrike" dirty="0">
                        <a:effectLst/>
                        <a:latin typeface="Arial" panose="020B0604020202020204" pitchFamily="34" charset="0"/>
                      </a:endParaRPr>
                    </a:p>
                  </a:txBody>
                  <a:tcPr marL="6725" marR="6725" marT="6725" marB="0" anchor="b">
                    <a:lnL>
                      <a:noFill/>
                    </a:lnL>
                    <a:lnR>
                      <a:noFill/>
                    </a:lnR>
                    <a:lnT>
                      <a:noFill/>
                    </a:lnT>
                    <a:lnB>
                      <a:noFill/>
                    </a:lnB>
                  </a:tcPr>
                </a:tc>
                <a:tc>
                  <a:txBody>
                    <a:bodyPr/>
                    <a:lstStyle/>
                    <a:p>
                      <a:pPr algn="l" fontAlgn="b"/>
                      <a:endParaRPr lang="de-DE" sz="600" b="0" i="0" u="none" strike="noStrike" dirty="0">
                        <a:effectLst/>
                        <a:latin typeface="Arial" panose="020B0604020202020204" pitchFamily="34" charset="0"/>
                      </a:endParaRPr>
                    </a:p>
                  </a:txBody>
                  <a:tcPr marL="6725" marR="6725" marT="6725" marB="0" anchor="b">
                    <a:lnL>
                      <a:noFill/>
                    </a:lnL>
                    <a:lnR>
                      <a:noFill/>
                    </a:lnR>
                    <a:lnT>
                      <a:noFill/>
                    </a:lnT>
                    <a:lnB>
                      <a:noFill/>
                    </a:lnB>
                  </a:tcPr>
                </a:tc>
                <a:tc>
                  <a:txBody>
                    <a:bodyPr/>
                    <a:lstStyle/>
                    <a:p>
                      <a:pPr algn="l" fontAlgn="b"/>
                      <a:endParaRPr lang="de-DE" sz="600" b="0" i="0" u="none" strike="noStrike" dirty="0">
                        <a:effectLst/>
                        <a:latin typeface="Arial" panose="020B0604020202020204" pitchFamily="34" charset="0"/>
                      </a:endParaRPr>
                    </a:p>
                  </a:txBody>
                  <a:tcPr marL="6725" marR="6725" marT="6725" marB="0" anchor="b">
                    <a:lnL>
                      <a:noFill/>
                    </a:lnL>
                    <a:lnR>
                      <a:noFill/>
                    </a:lnR>
                    <a:lnT>
                      <a:noFill/>
                    </a:lnT>
                    <a:lnB>
                      <a:noFill/>
                    </a:lnB>
                  </a:tcPr>
                </a:tc>
                <a:extLst>
                  <a:ext uri="{0D108BD9-81ED-4DB2-BD59-A6C34878D82A}">
                    <a16:rowId xmlns:a16="http://schemas.microsoft.com/office/drawing/2014/main" val="10035"/>
                  </a:ext>
                </a:extLst>
              </a:tr>
            </a:tbl>
          </a:graphicData>
        </a:graphic>
      </p:graphicFrame>
    </p:spTree>
    <p:extLst>
      <p:ext uri="{BB962C8B-B14F-4D97-AF65-F5344CB8AC3E}">
        <p14:creationId xmlns:p14="http://schemas.microsoft.com/office/powerpoint/2010/main" val="2897060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ohnen, Schlafzimmer, Architektur, Modern, Fenster"/>
          <p:cNvPicPr>
            <a:picLocks noChangeAspect="1" noChangeArrowheads="1"/>
          </p:cNvPicPr>
          <p:nvPr/>
        </p:nvPicPr>
        <p:blipFill rotWithShape="1">
          <a:blip r:embed="rId2">
            <a:extLst>
              <a:ext uri="{28A0092B-C50C-407E-A947-70E740481C1C}">
                <a14:useLocalDpi xmlns:a14="http://schemas.microsoft.com/office/drawing/2010/main" val="0"/>
              </a:ext>
            </a:extLst>
          </a:blip>
          <a:srcRect l="11018"/>
          <a:stretch/>
        </p:blipFill>
        <p:spPr bwMode="auto">
          <a:xfrm>
            <a:off x="561" y="0"/>
            <a:ext cx="9153524"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1" y="7"/>
            <a:ext cx="4572000" cy="5143500"/>
          </a:xfrm>
          <a:solidFill>
            <a:schemeClr val="bg1">
              <a:alpha val="80000"/>
            </a:schemeClr>
          </a:solidFill>
        </p:spPr>
        <p:txBody>
          <a:bodyPr tIns="540000" anchor="t" anchorCtr="0"/>
          <a:lstStyle/>
          <a:p>
            <a:pPr marL="0" indent="0">
              <a:spcBef>
                <a:spcPts val="0"/>
              </a:spcBef>
              <a:spcAft>
                <a:spcPts val="600"/>
              </a:spcAft>
              <a:buNone/>
            </a:pPr>
            <a:r>
              <a:rPr lang="de-DE" sz="1400" b="1" dirty="0" smtClean="0">
                <a:solidFill>
                  <a:schemeClr val="tx1"/>
                </a:solidFill>
              </a:rPr>
              <a:t>Wohnzufriedenheit</a:t>
            </a:r>
            <a:r>
              <a:rPr lang="de-DE" sz="1400" dirty="0" smtClean="0">
                <a:solidFill>
                  <a:schemeClr val="tx1"/>
                </a:solidFill>
              </a:rPr>
              <a:t/>
            </a:r>
            <a:br>
              <a:rPr lang="de-DE" sz="1400" dirty="0" smtClean="0">
                <a:solidFill>
                  <a:schemeClr val="tx1"/>
                </a:solidFill>
              </a:rPr>
            </a:br>
            <a:r>
              <a:rPr lang="de-DE" sz="1400" dirty="0" smtClean="0">
                <a:solidFill>
                  <a:schemeClr val="tx1"/>
                </a:solidFill>
              </a:rPr>
              <a:t/>
            </a:r>
            <a:br>
              <a:rPr lang="de-DE" sz="1400" dirty="0" smtClean="0">
                <a:solidFill>
                  <a:schemeClr val="tx1"/>
                </a:solidFill>
              </a:rPr>
            </a:br>
            <a:r>
              <a:rPr lang="de-DE" sz="1400" dirty="0">
                <a:solidFill>
                  <a:schemeClr val="tx1"/>
                </a:solidFill>
              </a:rPr>
              <a:t>Die Wohnzufriedenheit in Österreich ist sehr </a:t>
            </a:r>
            <a:r>
              <a:rPr lang="de-DE" sz="1400" dirty="0" smtClean="0">
                <a:solidFill>
                  <a:schemeClr val="tx1"/>
                </a:solidFill>
              </a:rPr>
              <a:t>hoch: Nur </a:t>
            </a:r>
            <a:r>
              <a:rPr lang="de-DE" sz="1400" dirty="0">
                <a:solidFill>
                  <a:schemeClr val="tx1"/>
                </a:solidFill>
              </a:rPr>
              <a:t>18% vergeben dafür weniger bis nicht zufriedenstellende Werte, häufiger junge Menschen bis 30 Jahre. Je älter </a:t>
            </a:r>
            <a:r>
              <a:rPr lang="de-DE" sz="1400" dirty="0" smtClean="0">
                <a:solidFill>
                  <a:schemeClr val="tx1"/>
                </a:solidFill>
              </a:rPr>
              <a:t>desto </a:t>
            </a:r>
            <a:r>
              <a:rPr lang="de-DE" sz="1400" dirty="0">
                <a:solidFill>
                  <a:schemeClr val="tx1"/>
                </a:solidFill>
              </a:rPr>
              <a:t>größer auch die Zufriedenheit</a:t>
            </a:r>
            <a:r>
              <a:rPr lang="de-DE" sz="1400" dirty="0" smtClean="0">
                <a:solidFill>
                  <a:schemeClr val="tx1"/>
                </a:solidFill>
              </a:rPr>
              <a:t>.</a:t>
            </a:r>
            <a:br>
              <a:rPr lang="de-DE" sz="1400" dirty="0" smtClean="0">
                <a:solidFill>
                  <a:schemeClr val="tx1"/>
                </a:solidFill>
              </a:rPr>
            </a:br>
            <a:r>
              <a:rPr lang="de-DE" sz="1400" dirty="0">
                <a:solidFill>
                  <a:schemeClr val="tx1"/>
                </a:solidFill>
              </a:rPr>
              <a:t/>
            </a:r>
            <a:br>
              <a:rPr lang="de-DE" sz="1400" dirty="0">
                <a:solidFill>
                  <a:schemeClr val="tx1"/>
                </a:solidFill>
              </a:rPr>
            </a:br>
            <a:r>
              <a:rPr lang="de-DE" sz="1400" dirty="0">
                <a:solidFill>
                  <a:schemeClr val="tx1"/>
                </a:solidFill>
              </a:rPr>
              <a:t>Die Zufriedenheit ist </a:t>
            </a:r>
            <a:r>
              <a:rPr lang="de-DE" sz="1400" dirty="0" smtClean="0">
                <a:solidFill>
                  <a:schemeClr val="tx1"/>
                </a:solidFill>
              </a:rPr>
              <a:t>in </a:t>
            </a:r>
            <a:r>
              <a:rPr lang="de-DE" sz="1400" dirty="0">
                <a:solidFill>
                  <a:schemeClr val="tx1"/>
                </a:solidFill>
              </a:rPr>
              <a:t>ländlichen </a:t>
            </a:r>
            <a:r>
              <a:rPr lang="de-DE" sz="1400" dirty="0" smtClean="0">
                <a:solidFill>
                  <a:schemeClr val="tx1"/>
                </a:solidFill>
              </a:rPr>
              <a:t>Gemeinden größer </a:t>
            </a:r>
            <a:r>
              <a:rPr lang="de-DE" sz="1400" dirty="0">
                <a:solidFill>
                  <a:schemeClr val="tx1"/>
                </a:solidFill>
              </a:rPr>
              <a:t>als im städtischen Gebiet</a:t>
            </a:r>
            <a:r>
              <a:rPr lang="de-DE" sz="1400" dirty="0" smtClean="0">
                <a:solidFill>
                  <a:schemeClr val="tx1"/>
                </a:solidFill>
              </a:rPr>
              <a:t>.</a:t>
            </a:r>
            <a:br>
              <a:rPr lang="de-DE" sz="1400" dirty="0" smtClean="0">
                <a:solidFill>
                  <a:schemeClr val="tx1"/>
                </a:solidFill>
              </a:rPr>
            </a:br>
            <a:r>
              <a:rPr lang="de-DE" sz="1400" dirty="0" smtClean="0">
                <a:solidFill>
                  <a:schemeClr val="tx1"/>
                </a:solidFill>
              </a:rPr>
              <a:t> </a:t>
            </a:r>
            <a:r>
              <a:rPr lang="de-DE" sz="1400" dirty="0">
                <a:solidFill>
                  <a:schemeClr val="tx1"/>
                </a:solidFill>
              </a:rPr>
              <a:t/>
            </a:r>
            <a:br>
              <a:rPr lang="de-DE" sz="1400" dirty="0">
                <a:solidFill>
                  <a:schemeClr val="tx1"/>
                </a:solidFill>
              </a:rPr>
            </a:br>
            <a:r>
              <a:rPr lang="de-DE" sz="1400" dirty="0">
                <a:solidFill>
                  <a:schemeClr val="tx1"/>
                </a:solidFill>
              </a:rPr>
              <a:t>Eigentümer weisen eine deutlich höhere Zufriedenheit auf als </a:t>
            </a:r>
            <a:r>
              <a:rPr lang="de-DE" sz="1400" dirty="0" smtClean="0">
                <a:solidFill>
                  <a:schemeClr val="tx1"/>
                </a:solidFill>
              </a:rPr>
              <a:t>Mieter.</a:t>
            </a:r>
            <a:r>
              <a:rPr lang="de-DE" sz="1400" dirty="0">
                <a:solidFill>
                  <a:schemeClr val="tx1"/>
                </a:solidFill>
              </a:rPr>
              <a:t/>
            </a:r>
            <a:br>
              <a:rPr lang="de-DE" sz="1400" dirty="0">
                <a:solidFill>
                  <a:schemeClr val="tx1"/>
                </a:solidFill>
              </a:rPr>
            </a:br>
            <a:endParaRPr lang="de-DE" sz="1400" dirty="0">
              <a:solidFill>
                <a:schemeClr val="tx1"/>
              </a:solidFill>
            </a:endParaRPr>
          </a:p>
        </p:txBody>
      </p:sp>
      <p:sp>
        <p:nvSpPr>
          <p:cNvPr id="3" name="Foliennummernplatzhalter 2"/>
          <p:cNvSpPr>
            <a:spLocks noGrp="1"/>
          </p:cNvSpPr>
          <p:nvPr>
            <p:ph type="sldNum" sz="quarter" idx="11"/>
          </p:nvPr>
        </p:nvSpPr>
        <p:spPr>
          <a:xfrm>
            <a:off x="8748464" y="4791168"/>
            <a:ext cx="511696" cy="357187"/>
          </a:xfrm>
        </p:spPr>
        <p:txBody>
          <a:bodyPr/>
          <a:lstStyle/>
          <a:p>
            <a:pPr>
              <a:defRPr/>
            </a:pPr>
            <a:fld id="{B4584EA9-C14D-914E-A8E0-EF5603E74658}" type="slidenum">
              <a:rPr lang="de-AT" smtClean="0"/>
              <a:pPr>
                <a:defRPr/>
              </a:pPr>
              <a:t>4</a:t>
            </a:fld>
            <a:endParaRPr lang="de-AT" dirty="0"/>
          </a:p>
        </p:txBody>
      </p:sp>
    </p:spTree>
    <p:extLst>
      <p:ext uri="{BB962C8B-B14F-4D97-AF65-F5344CB8AC3E}">
        <p14:creationId xmlns:p14="http://schemas.microsoft.com/office/powerpoint/2010/main" val="1210063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de-DE" b="1" dirty="0" smtClean="0"/>
              <a:t>Zufriedenheit mit der </a:t>
            </a:r>
            <a:r>
              <a:rPr lang="de-DE" b="1" dirty="0"/>
              <a:t>W</a:t>
            </a:r>
            <a:r>
              <a:rPr lang="de-DE" b="1" dirty="0" smtClean="0"/>
              <a:t>ohnsituation</a:t>
            </a:r>
            <a:endParaRPr lang="de-DE" b="1" dirty="0"/>
          </a:p>
        </p:txBody>
      </p:sp>
      <p:sp>
        <p:nvSpPr>
          <p:cNvPr id="2" name="Textplatzhalter 1"/>
          <p:cNvSpPr>
            <a:spLocks noGrp="1"/>
          </p:cNvSpPr>
          <p:nvPr>
            <p:ph type="body" sz="quarter" idx="4294967295"/>
          </p:nvPr>
        </p:nvSpPr>
        <p:spPr>
          <a:xfrm>
            <a:off x="3635896" y="4914900"/>
            <a:ext cx="5508104" cy="228600"/>
          </a:xfrm>
        </p:spPr>
        <p:txBody>
          <a:bodyPr/>
          <a:lstStyle/>
          <a:p>
            <a:pPr marL="0" lvl="0" indent="0">
              <a:buNone/>
            </a:pPr>
            <a:endParaRPr lang="de-AT" sz="1000" dirty="0"/>
          </a:p>
        </p:txBody>
      </p:sp>
      <p:sp>
        <p:nvSpPr>
          <p:cNvPr id="3" name="Textplatzhalter 2"/>
          <p:cNvSpPr>
            <a:spLocks noGrp="1"/>
          </p:cNvSpPr>
          <p:nvPr>
            <p:ph type="body" sz="quarter" idx="4294967295"/>
          </p:nvPr>
        </p:nvSpPr>
        <p:spPr>
          <a:xfrm>
            <a:off x="3707904" y="4667250"/>
            <a:ext cx="5436096" cy="222250"/>
          </a:xfrm>
        </p:spPr>
        <p:txBody>
          <a:bodyPr/>
          <a:lstStyle/>
          <a:p>
            <a:pPr marL="0" indent="0">
              <a:buNone/>
            </a:pPr>
            <a:r>
              <a:rPr lang="de-DE" sz="700" dirty="0"/>
              <a:t>%-</a:t>
            </a:r>
            <a:r>
              <a:rPr lang="de-DE" sz="700" dirty="0" smtClean="0"/>
              <a:t>Werte, n=1000</a:t>
            </a:r>
          </a:p>
          <a:p>
            <a:pPr marL="0" indent="0">
              <a:buNone/>
            </a:pPr>
            <a:r>
              <a:rPr lang="de-DE" sz="700" dirty="0"/>
              <a:t>16. Wie zufrieden sind Sie mit Ihrer aktuellen Wohnsituation</a:t>
            </a:r>
            <a:r>
              <a:rPr lang="de-DE" sz="700" dirty="0" smtClean="0"/>
              <a:t>?</a:t>
            </a:r>
            <a:endParaRPr lang="de-DE" sz="1000" dirty="0" smtClean="0"/>
          </a:p>
          <a:p>
            <a:endParaRPr lang="de-AT" sz="1000" dirty="0"/>
          </a:p>
        </p:txBody>
      </p:sp>
      <p:sp>
        <p:nvSpPr>
          <p:cNvPr id="4" name="Textplatzhalter 3"/>
          <p:cNvSpPr>
            <a:spLocks noGrp="1"/>
          </p:cNvSpPr>
          <p:nvPr>
            <p:ph type="body" sz="quarter" idx="4294967295"/>
          </p:nvPr>
        </p:nvSpPr>
        <p:spPr>
          <a:xfrm>
            <a:off x="207157" y="1798150"/>
            <a:ext cx="1988579" cy="4551362"/>
          </a:xfrm>
        </p:spPr>
        <p:txBody>
          <a:bodyPr/>
          <a:lstStyle/>
          <a:p>
            <a:r>
              <a:rPr lang="de-DE" sz="1100" dirty="0" smtClean="0"/>
              <a:t>Jede/r zweite Befragte bewertet seine/ihre Wohnzufriedenheit mit der Note 1.</a:t>
            </a:r>
          </a:p>
          <a:p>
            <a:r>
              <a:rPr lang="de-DE" sz="1100" dirty="0" smtClean="0"/>
              <a:t>Gemeinsam mit weiteren 32% (Note 2) ergibt sich eine zufriedenstellende Bewertung der Wohnsituation.</a:t>
            </a:r>
          </a:p>
          <a:p>
            <a:r>
              <a:rPr lang="de-DE" sz="1100" dirty="0" smtClean="0"/>
              <a:t>Mit dem Alter nimmt die Zufriedenheit leicht, aber stetig zu.</a:t>
            </a:r>
            <a:endParaRPr lang="de-DE" sz="1100" dirty="0"/>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r>
              <a:rPr lang="de-AT" dirty="0" smtClean="0"/>
              <a:t>  </a:t>
            </a:r>
            <a:fld id="{B4584EA9-C14D-914E-A8E0-EF5603E74658}" type="slidenum">
              <a:rPr lang="de-AT" smtClean="0"/>
              <a:pPr>
                <a:defRPr/>
              </a:pPr>
              <a:t>5</a:t>
            </a:fld>
            <a:endParaRPr lang="de-AT" dirty="0"/>
          </a:p>
        </p:txBody>
      </p:sp>
      <p:graphicFrame>
        <p:nvGraphicFramePr>
          <p:cNvPr id="8" name="Inhaltsplatzhalter 7"/>
          <p:cNvGraphicFramePr>
            <a:graphicFrameLocks noGrp="1"/>
          </p:cNvGraphicFramePr>
          <p:nvPr>
            <p:ph sz="quarter" idx="4294967295"/>
            <p:extLst>
              <p:ext uri="{D42A27DB-BD31-4B8C-83A1-F6EECF244321}">
                <p14:modId xmlns:p14="http://schemas.microsoft.com/office/powerpoint/2010/main" val="2444390229"/>
              </p:ext>
            </p:extLst>
          </p:nvPr>
        </p:nvGraphicFramePr>
        <p:xfrm>
          <a:off x="2555776" y="1596652"/>
          <a:ext cx="5744344" cy="3070598"/>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Gerader Verbinder 6"/>
          <p:cNvCxnSpPr/>
          <p:nvPr/>
        </p:nvCxnSpPr>
        <p:spPr>
          <a:xfrm>
            <a:off x="2987824" y="2427734"/>
            <a:ext cx="5112568" cy="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0" name="Gerader Verbinder 9"/>
          <p:cNvCxnSpPr/>
          <p:nvPr/>
        </p:nvCxnSpPr>
        <p:spPr>
          <a:xfrm>
            <a:off x="2987824" y="3131951"/>
            <a:ext cx="5112568" cy="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5507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Inhaltsplatzhalter 9"/>
          <p:cNvGraphicFramePr>
            <a:graphicFrameLocks/>
          </p:cNvGraphicFramePr>
          <p:nvPr>
            <p:extLst>
              <p:ext uri="{D42A27DB-BD31-4B8C-83A1-F6EECF244321}">
                <p14:modId xmlns:p14="http://schemas.microsoft.com/office/powerpoint/2010/main" val="3532709566"/>
              </p:ext>
            </p:extLst>
          </p:nvPr>
        </p:nvGraphicFramePr>
        <p:xfrm>
          <a:off x="2568273" y="1646739"/>
          <a:ext cx="6118527" cy="2919622"/>
        </p:xfrm>
        <a:graphic>
          <a:graphicData uri="http://schemas.openxmlformats.org/drawingml/2006/chart">
            <c:chart xmlns:c="http://schemas.openxmlformats.org/drawingml/2006/chart" xmlns:r="http://schemas.openxmlformats.org/officeDocument/2006/relationships" r:id="rId3"/>
          </a:graphicData>
        </a:graphic>
      </p:graphicFrame>
      <p:sp>
        <p:nvSpPr>
          <p:cNvPr id="9" name="Titel 8"/>
          <p:cNvSpPr>
            <a:spLocks noGrp="1"/>
          </p:cNvSpPr>
          <p:nvPr>
            <p:ph type="title"/>
          </p:nvPr>
        </p:nvSpPr>
        <p:spPr/>
        <p:txBody>
          <a:bodyPr/>
          <a:lstStyle/>
          <a:p>
            <a:r>
              <a:rPr lang="de-DE" b="1" dirty="0" smtClean="0"/>
              <a:t>Zufriedenheit mit der </a:t>
            </a:r>
            <a:r>
              <a:rPr lang="de-DE" b="1" dirty="0"/>
              <a:t>W</a:t>
            </a:r>
            <a:r>
              <a:rPr lang="de-DE" b="1" dirty="0" smtClean="0"/>
              <a:t>ohnsituation</a:t>
            </a:r>
            <a:endParaRPr lang="de-DE" b="1" dirty="0"/>
          </a:p>
        </p:txBody>
      </p:sp>
      <p:sp>
        <p:nvSpPr>
          <p:cNvPr id="2" name="Textplatzhalter 1"/>
          <p:cNvSpPr>
            <a:spLocks noGrp="1"/>
          </p:cNvSpPr>
          <p:nvPr>
            <p:ph type="body" sz="quarter" idx="4294967295"/>
          </p:nvPr>
        </p:nvSpPr>
        <p:spPr>
          <a:xfrm>
            <a:off x="3635896" y="4914900"/>
            <a:ext cx="5508104" cy="228600"/>
          </a:xfrm>
        </p:spPr>
        <p:txBody>
          <a:bodyPr/>
          <a:lstStyle/>
          <a:p>
            <a:pPr marL="0" lvl="0" indent="0">
              <a:buNone/>
            </a:pPr>
            <a:endParaRPr lang="de-AT" sz="1000" dirty="0"/>
          </a:p>
        </p:txBody>
      </p:sp>
      <p:sp>
        <p:nvSpPr>
          <p:cNvPr id="3" name="Textplatzhalter 2"/>
          <p:cNvSpPr>
            <a:spLocks noGrp="1"/>
          </p:cNvSpPr>
          <p:nvPr>
            <p:ph type="body" sz="quarter" idx="4294967295"/>
          </p:nvPr>
        </p:nvSpPr>
        <p:spPr>
          <a:xfrm>
            <a:off x="3707904" y="4667250"/>
            <a:ext cx="5436096" cy="222250"/>
          </a:xfrm>
        </p:spPr>
        <p:txBody>
          <a:bodyPr/>
          <a:lstStyle/>
          <a:p>
            <a:pPr marL="0" indent="0">
              <a:buNone/>
            </a:pPr>
            <a:r>
              <a:rPr lang="de-DE" sz="700" dirty="0"/>
              <a:t>%-</a:t>
            </a:r>
            <a:r>
              <a:rPr lang="de-DE" sz="700" dirty="0" smtClean="0"/>
              <a:t>Werte, n=1000</a:t>
            </a:r>
          </a:p>
          <a:p>
            <a:pPr marL="0" indent="0">
              <a:buNone/>
            </a:pPr>
            <a:r>
              <a:rPr lang="de-DE" sz="700" dirty="0"/>
              <a:t>16. Wie zufrieden sind Sie mit Ihrer aktuellen Wohnsituation</a:t>
            </a:r>
            <a:r>
              <a:rPr lang="de-DE" sz="700" dirty="0" smtClean="0"/>
              <a:t>?</a:t>
            </a:r>
            <a:endParaRPr lang="de-DE" sz="1000" dirty="0" smtClean="0"/>
          </a:p>
          <a:p>
            <a:endParaRPr lang="de-AT" sz="1000" dirty="0"/>
          </a:p>
        </p:txBody>
      </p:sp>
      <p:sp>
        <p:nvSpPr>
          <p:cNvPr id="4" name="Textplatzhalter 3"/>
          <p:cNvSpPr>
            <a:spLocks noGrp="1"/>
          </p:cNvSpPr>
          <p:nvPr>
            <p:ph type="body" sz="quarter" idx="4294967295"/>
          </p:nvPr>
        </p:nvSpPr>
        <p:spPr>
          <a:xfrm>
            <a:off x="207157" y="1798150"/>
            <a:ext cx="1988579" cy="4551362"/>
          </a:xfrm>
        </p:spPr>
        <p:txBody>
          <a:bodyPr/>
          <a:lstStyle/>
          <a:p>
            <a:r>
              <a:rPr lang="de-DE" sz="1100" dirty="0"/>
              <a:t>Wer auf dem Land lebt, bewertet seine Zufriedenheit deutlich besser als Städter.</a:t>
            </a:r>
          </a:p>
          <a:p>
            <a:endParaRPr lang="de-DE" sz="1100" dirty="0"/>
          </a:p>
          <a:p>
            <a:r>
              <a:rPr lang="de-DE" sz="1100" dirty="0"/>
              <a:t>Eigentümer sind zufriedener als Mieter oder Bewohner von Gemeinde- bzw. Genossenschaftswohnungen</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r>
              <a:rPr lang="de-AT" dirty="0" smtClean="0"/>
              <a:t>  </a:t>
            </a:r>
            <a:fld id="{B4584EA9-C14D-914E-A8E0-EF5603E74658}" type="slidenum">
              <a:rPr lang="de-AT" smtClean="0"/>
              <a:pPr>
                <a:defRPr/>
              </a:pPr>
              <a:t>6</a:t>
            </a:fld>
            <a:endParaRPr lang="de-AT" dirty="0"/>
          </a:p>
        </p:txBody>
      </p:sp>
      <p:cxnSp>
        <p:nvCxnSpPr>
          <p:cNvPr id="7" name="Gerader Verbinder 6"/>
          <p:cNvCxnSpPr/>
          <p:nvPr/>
        </p:nvCxnSpPr>
        <p:spPr>
          <a:xfrm>
            <a:off x="2987824" y="2355726"/>
            <a:ext cx="5544616" cy="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0" name="Gerader Verbinder 9"/>
          <p:cNvCxnSpPr/>
          <p:nvPr/>
        </p:nvCxnSpPr>
        <p:spPr>
          <a:xfrm>
            <a:off x="2987824" y="3291830"/>
            <a:ext cx="5616624" cy="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4222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de-DE" b="1" dirty="0"/>
              <a:t>Corona-Krise macht ländliche Lagen attraktiver</a:t>
            </a:r>
          </a:p>
        </p:txBody>
      </p:sp>
      <p:sp>
        <p:nvSpPr>
          <p:cNvPr id="2" name="Textplatzhalter 1"/>
          <p:cNvSpPr>
            <a:spLocks noGrp="1"/>
          </p:cNvSpPr>
          <p:nvPr>
            <p:ph type="body" sz="quarter" idx="4294967295"/>
          </p:nvPr>
        </p:nvSpPr>
        <p:spPr>
          <a:xfrm>
            <a:off x="3635896" y="4914900"/>
            <a:ext cx="5508104" cy="228600"/>
          </a:xfrm>
        </p:spPr>
        <p:txBody>
          <a:bodyPr/>
          <a:lstStyle/>
          <a:p>
            <a:pPr marL="0" lvl="0" indent="0">
              <a:buNone/>
            </a:pPr>
            <a:endParaRPr lang="de-AT" sz="1000" dirty="0"/>
          </a:p>
        </p:txBody>
      </p:sp>
      <p:sp>
        <p:nvSpPr>
          <p:cNvPr id="3" name="Textplatzhalter 2"/>
          <p:cNvSpPr>
            <a:spLocks noGrp="1"/>
          </p:cNvSpPr>
          <p:nvPr>
            <p:ph type="body" sz="quarter" idx="4294967295"/>
          </p:nvPr>
        </p:nvSpPr>
        <p:spPr>
          <a:xfrm>
            <a:off x="107504" y="4731767"/>
            <a:ext cx="3168352" cy="339725"/>
          </a:xfrm>
        </p:spPr>
        <p:txBody>
          <a:bodyPr/>
          <a:lstStyle/>
          <a:p>
            <a:pPr marL="0" indent="0">
              <a:buNone/>
            </a:pPr>
            <a:r>
              <a:rPr lang="de-DE" sz="700" dirty="0"/>
              <a:t>%-</a:t>
            </a:r>
            <a:r>
              <a:rPr lang="de-DE" sz="700" dirty="0" smtClean="0"/>
              <a:t>Werte, n=1000</a:t>
            </a:r>
          </a:p>
          <a:p>
            <a:pPr marL="0" indent="0">
              <a:buNone/>
            </a:pPr>
            <a:r>
              <a:rPr lang="de-AT" sz="700" dirty="0"/>
              <a:t>11. Haben Sie während der Corona-Krise das Gefühl (gehabt), es ist besser, in einem ländlichen Gebiet zu wohnen?</a:t>
            </a:r>
          </a:p>
          <a:p>
            <a:endParaRPr lang="de-AT" sz="1000" dirty="0"/>
          </a:p>
        </p:txBody>
      </p:sp>
      <p:sp>
        <p:nvSpPr>
          <p:cNvPr id="4" name="Textplatzhalter 3"/>
          <p:cNvSpPr>
            <a:spLocks noGrp="1"/>
          </p:cNvSpPr>
          <p:nvPr>
            <p:ph type="body" sz="quarter" idx="4294967295"/>
          </p:nvPr>
        </p:nvSpPr>
        <p:spPr>
          <a:xfrm>
            <a:off x="207157" y="1798150"/>
            <a:ext cx="1988579" cy="2717816"/>
          </a:xfrm>
        </p:spPr>
        <p:txBody>
          <a:bodyPr/>
          <a:lstStyle/>
          <a:p>
            <a:r>
              <a:rPr lang="de-DE" sz="1100" dirty="0"/>
              <a:t>Drei Viertel der Befragten haben das Gefühl, dass es sich während Corona besser am Land lebt.</a:t>
            </a:r>
          </a:p>
          <a:p>
            <a:r>
              <a:rPr lang="de-DE" sz="1100" dirty="0"/>
              <a:t>Die Wiener waren jedoch nur zu 55% dieser Ansicht.</a:t>
            </a:r>
          </a:p>
          <a:p>
            <a:r>
              <a:rPr lang="de-DE" sz="1100" dirty="0"/>
              <a:t>Je kleiner der Wohnort, desto größer die Überzeugung der Vorteile des Landes</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7</a:t>
            </a:fld>
            <a:endParaRPr lang="de-AT" dirty="0"/>
          </a:p>
        </p:txBody>
      </p:sp>
      <p:graphicFrame>
        <p:nvGraphicFramePr>
          <p:cNvPr id="11" name="Diagramm 10"/>
          <p:cNvGraphicFramePr>
            <a:graphicFrameLocks noGrp="1"/>
          </p:cNvGraphicFramePr>
          <p:nvPr>
            <p:extLst/>
          </p:nvPr>
        </p:nvGraphicFramePr>
        <p:xfrm>
          <a:off x="2224782" y="1584522"/>
          <a:ext cx="6301074" cy="33454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7487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60712"/>
            <a:ext cx="8229600" cy="367654"/>
          </a:xfrm>
        </p:spPr>
        <p:txBody>
          <a:bodyPr/>
          <a:lstStyle/>
          <a:p>
            <a:r>
              <a:rPr lang="de-DE" b="1" dirty="0">
                <a:solidFill>
                  <a:schemeClr val="tx1"/>
                </a:solidFill>
              </a:rPr>
              <a:t>Landleben ist für </a:t>
            </a:r>
            <a:r>
              <a:rPr lang="de-DE" b="1" dirty="0" smtClean="0">
                <a:solidFill>
                  <a:schemeClr val="tx1"/>
                </a:solidFill>
              </a:rPr>
              <a:t>einige Städter </a:t>
            </a:r>
            <a:r>
              <a:rPr lang="de-DE" b="1" dirty="0">
                <a:solidFill>
                  <a:schemeClr val="tx1"/>
                </a:solidFill>
              </a:rPr>
              <a:t>eine Option</a:t>
            </a:r>
            <a:endParaRPr lang="de-AT" b="1" dirty="0">
              <a:solidFill>
                <a:schemeClr val="tx1"/>
              </a:solidFill>
            </a:endParaRPr>
          </a:p>
        </p:txBody>
      </p:sp>
      <p:sp>
        <p:nvSpPr>
          <p:cNvPr id="4" name="Textplatzhalter 3"/>
          <p:cNvSpPr txBox="1">
            <a:spLocks/>
          </p:cNvSpPr>
          <p:nvPr/>
        </p:nvSpPr>
        <p:spPr>
          <a:xfrm>
            <a:off x="434504" y="1851670"/>
            <a:ext cx="2023434" cy="3399235"/>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None/>
            </a:pPr>
            <a:r>
              <a:rPr lang="de-DE" sz="1100" kern="0" dirty="0" smtClean="0"/>
              <a:t>In der Gruppe der Städter, die das Landleben in der Krise vorteilhafter finden, haben zwar nur 9% bereits konkrete Pläne zu übersiedeln geschmiedet (2% der Bevölkerung), jedoch geht der Gedanke  weiteren 33% durch den Kopf.</a:t>
            </a:r>
            <a:endParaRPr lang="de-DE" sz="1100" kern="0" dirty="0"/>
          </a:p>
        </p:txBody>
      </p:sp>
      <p:graphicFrame>
        <p:nvGraphicFramePr>
          <p:cNvPr id="5" name="Inhaltsplatzhalter 7"/>
          <p:cNvGraphicFramePr>
            <a:graphicFrameLocks/>
          </p:cNvGraphicFramePr>
          <p:nvPr>
            <p:extLst/>
          </p:nvPr>
        </p:nvGraphicFramePr>
        <p:xfrm>
          <a:off x="3019862" y="1571252"/>
          <a:ext cx="5537919" cy="300575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platzhalter 1"/>
          <p:cNvSpPr txBox="1">
            <a:spLocks/>
          </p:cNvSpPr>
          <p:nvPr/>
        </p:nvSpPr>
        <p:spPr>
          <a:xfrm>
            <a:off x="2130938" y="4892286"/>
            <a:ext cx="5810660" cy="229378"/>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None/>
            </a:pPr>
            <a:r>
              <a:rPr lang="de-AT" sz="800" kern="0" dirty="0" smtClean="0"/>
              <a:t>12. Haben Sie Pläne gefasst, mittel- bis langfristig aufs Land zu übersiedeln?</a:t>
            </a:r>
            <a:endParaRPr lang="de-AT" sz="800" kern="0" dirty="0"/>
          </a:p>
        </p:txBody>
      </p:sp>
      <p:sp>
        <p:nvSpPr>
          <p:cNvPr id="7" name="Textplatzhalter 2"/>
          <p:cNvSpPr txBox="1">
            <a:spLocks/>
          </p:cNvSpPr>
          <p:nvPr/>
        </p:nvSpPr>
        <p:spPr>
          <a:xfrm>
            <a:off x="2130938" y="4662782"/>
            <a:ext cx="5817523" cy="221997"/>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None/>
            </a:pPr>
            <a:r>
              <a:rPr lang="de-DE" sz="800" kern="0" dirty="0" smtClean="0"/>
              <a:t>%-Werte, Basis: n=237, wohnen in der Stadt und halten das Land in der Krise für vorteilhafter</a:t>
            </a:r>
            <a:endParaRPr lang="de-DE" sz="800" kern="0" dirty="0"/>
          </a:p>
        </p:txBody>
      </p:sp>
      <p:sp>
        <p:nvSpPr>
          <p:cNvPr id="8" name="Foliennummernplatzhalter 2"/>
          <p:cNvSpPr txBox="1">
            <a:spLocks/>
          </p:cNvSpPr>
          <p:nvPr/>
        </p:nvSpPr>
        <p:spPr>
          <a:xfrm>
            <a:off x="8604448" y="4696121"/>
            <a:ext cx="504056" cy="357187"/>
          </a:xfrm>
          <a:prstGeom prst="rect">
            <a:avLst/>
          </a:prstGeom>
        </p:spPr>
        <p:txBody>
          <a:bodyPr/>
          <a:lstStyle>
            <a:defPPr>
              <a:defRPr lang="de-DE"/>
            </a:defPPr>
            <a:lvl1pPr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a:defRPr/>
            </a:pPr>
            <a:fld id="{B4584EA9-C14D-914E-A8E0-EF5603E74658}" type="slidenum">
              <a:rPr lang="de-AT" smtClean="0">
                <a:solidFill>
                  <a:prstClr val="black"/>
                </a:solidFill>
              </a:rPr>
              <a:pPr>
                <a:defRPr/>
              </a:pPr>
              <a:t>8</a:t>
            </a:fld>
            <a:endParaRPr lang="de-AT" dirty="0">
              <a:solidFill>
                <a:prstClr val="black"/>
              </a:solidFill>
            </a:endParaRPr>
          </a:p>
        </p:txBody>
      </p:sp>
    </p:spTree>
    <p:extLst>
      <p:ext uri="{BB962C8B-B14F-4D97-AF65-F5344CB8AC3E}">
        <p14:creationId xmlns:p14="http://schemas.microsoft.com/office/powerpoint/2010/main" val="2684393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mzug, Schlüssel, Neue Wohnung, Einzug, Einpacken"/>
          <p:cNvPicPr>
            <a:picLocks noChangeAspect="1" noChangeArrowheads="1"/>
          </p:cNvPicPr>
          <p:nvPr/>
        </p:nvPicPr>
        <p:blipFill rotWithShape="1">
          <a:blip r:embed="rId2">
            <a:extLst>
              <a:ext uri="{28A0092B-C50C-407E-A947-70E740481C1C}">
                <a14:useLocalDpi xmlns:a14="http://schemas.microsoft.com/office/drawing/2010/main" val="0"/>
              </a:ext>
            </a:extLst>
          </a:blip>
          <a:srcRect b="13738"/>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0" y="1"/>
            <a:ext cx="4572000" cy="5143500"/>
          </a:xfrm>
          <a:solidFill>
            <a:schemeClr val="bg1">
              <a:alpha val="80000"/>
            </a:schemeClr>
          </a:solidFill>
        </p:spPr>
        <p:txBody>
          <a:bodyPr tIns="540000" anchor="t" anchorCtr="0"/>
          <a:lstStyle/>
          <a:p>
            <a:pPr marL="0" indent="0">
              <a:spcBef>
                <a:spcPts val="0"/>
              </a:spcBef>
              <a:spcAft>
                <a:spcPts val="600"/>
              </a:spcAft>
              <a:buNone/>
            </a:pPr>
            <a:r>
              <a:rPr lang="de-DE" sz="1400" b="1" dirty="0" smtClean="0">
                <a:solidFill>
                  <a:schemeClr val="tx1"/>
                </a:solidFill>
              </a:rPr>
              <a:t>Geplante Übersiedlung</a:t>
            </a:r>
            <a:r>
              <a:rPr lang="de-DE" sz="1400" dirty="0" smtClean="0">
                <a:solidFill>
                  <a:schemeClr val="tx1"/>
                </a:solidFill>
              </a:rPr>
              <a:t/>
            </a:r>
            <a:br>
              <a:rPr lang="de-DE" sz="1400" dirty="0" smtClean="0">
                <a:solidFill>
                  <a:schemeClr val="tx1"/>
                </a:solidFill>
              </a:rPr>
            </a:br>
            <a:r>
              <a:rPr lang="de-DE" sz="1400" dirty="0" smtClean="0">
                <a:solidFill>
                  <a:schemeClr val="tx1"/>
                </a:solidFill>
              </a:rPr>
              <a:t/>
            </a:r>
            <a:br>
              <a:rPr lang="de-DE" sz="1400" dirty="0" smtClean="0">
                <a:solidFill>
                  <a:schemeClr val="tx1"/>
                </a:solidFill>
              </a:rPr>
            </a:br>
            <a:r>
              <a:rPr lang="de-DE" sz="1200" dirty="0">
                <a:solidFill>
                  <a:schemeClr val="tx1"/>
                </a:solidFill>
              </a:rPr>
              <a:t>Eine Übersiedlung ist von jedem/r vierten Befragten für die nächsten Jahre geplant; je jünger die Befragten, desto häufiger bestehen diesbezügliche </a:t>
            </a:r>
            <a:r>
              <a:rPr lang="de-DE" sz="1200" dirty="0" smtClean="0">
                <a:solidFill>
                  <a:schemeClr val="tx1"/>
                </a:solidFill>
              </a:rPr>
              <a:t>Pläne.</a:t>
            </a:r>
            <a:br>
              <a:rPr lang="de-DE" sz="1200" dirty="0" smtClean="0">
                <a:solidFill>
                  <a:schemeClr val="tx1"/>
                </a:solidFill>
              </a:rPr>
            </a:br>
            <a:r>
              <a:rPr lang="de-DE" sz="1200" dirty="0">
                <a:solidFill>
                  <a:schemeClr val="tx1"/>
                </a:solidFill>
              </a:rPr>
              <a:t/>
            </a:r>
            <a:br>
              <a:rPr lang="de-DE" sz="1200" dirty="0">
                <a:solidFill>
                  <a:schemeClr val="tx1"/>
                </a:solidFill>
              </a:rPr>
            </a:br>
            <a:r>
              <a:rPr lang="de-DE" sz="1200" dirty="0" smtClean="0">
                <a:solidFill>
                  <a:schemeClr val="tx1"/>
                </a:solidFill>
              </a:rPr>
              <a:t>Frauen </a:t>
            </a:r>
            <a:r>
              <a:rPr lang="de-DE" sz="1200" dirty="0">
                <a:solidFill>
                  <a:schemeClr val="tx1"/>
                </a:solidFill>
              </a:rPr>
              <a:t>planen häufiger Übersiedlungen als Männer</a:t>
            </a:r>
            <a:r>
              <a:rPr lang="de-DE" sz="1200" dirty="0" smtClean="0">
                <a:solidFill>
                  <a:schemeClr val="tx1"/>
                </a:solidFill>
              </a:rPr>
              <a:t>.</a:t>
            </a:r>
            <a:br>
              <a:rPr lang="de-DE" sz="1200" dirty="0" smtClean="0">
                <a:solidFill>
                  <a:schemeClr val="tx1"/>
                </a:solidFill>
              </a:rPr>
            </a:br>
            <a:r>
              <a:rPr lang="de-DE" sz="1200" dirty="0">
                <a:solidFill>
                  <a:schemeClr val="tx1"/>
                </a:solidFill>
              </a:rPr>
              <a:t/>
            </a:r>
            <a:br>
              <a:rPr lang="de-DE" sz="1200" dirty="0">
                <a:solidFill>
                  <a:schemeClr val="tx1"/>
                </a:solidFill>
              </a:rPr>
            </a:br>
            <a:r>
              <a:rPr lang="de-DE" sz="1200" dirty="0">
                <a:solidFill>
                  <a:schemeClr val="tx1"/>
                </a:solidFill>
              </a:rPr>
              <a:t>In ländlichen Regionen sind Übersiedlungswünsche – entsprechend der höheren Wohnzufriedenheit – schwächer ausgeprägt als in städtischen Gebieten.</a:t>
            </a:r>
            <a:br>
              <a:rPr lang="de-DE" sz="1200" dirty="0">
                <a:solidFill>
                  <a:schemeClr val="tx1"/>
                </a:solidFill>
              </a:rPr>
            </a:br>
            <a:r>
              <a:rPr lang="de-DE" sz="1200" dirty="0" smtClean="0">
                <a:solidFill>
                  <a:schemeClr val="tx1"/>
                </a:solidFill>
              </a:rPr>
              <a:t/>
            </a:r>
            <a:br>
              <a:rPr lang="de-DE" sz="1200" dirty="0" smtClean="0">
                <a:solidFill>
                  <a:schemeClr val="tx1"/>
                </a:solidFill>
              </a:rPr>
            </a:br>
            <a:r>
              <a:rPr lang="de-DE" sz="1200" dirty="0" smtClean="0">
                <a:solidFill>
                  <a:schemeClr val="tx1"/>
                </a:solidFill>
              </a:rPr>
              <a:t>Besonders </a:t>
            </a:r>
            <a:r>
              <a:rPr lang="de-DE" sz="1200" dirty="0">
                <a:solidFill>
                  <a:schemeClr val="tx1"/>
                </a:solidFill>
              </a:rPr>
              <a:t>starke Wünsche nach Tapetenwechsel haben Mieter in privaten Rechtsverhältnissen. </a:t>
            </a:r>
            <a:r>
              <a:rPr lang="de-DE" sz="1200" dirty="0" smtClean="0">
                <a:solidFill>
                  <a:schemeClr val="tx1"/>
                </a:solidFill>
              </a:rPr>
              <a:t/>
            </a:r>
            <a:br>
              <a:rPr lang="de-DE" sz="1200" dirty="0" smtClean="0">
                <a:solidFill>
                  <a:schemeClr val="tx1"/>
                </a:solidFill>
              </a:rPr>
            </a:br>
            <a:r>
              <a:rPr lang="de-DE" sz="1200" dirty="0">
                <a:solidFill>
                  <a:schemeClr val="tx1"/>
                </a:solidFill>
              </a:rPr>
              <a:t/>
            </a:r>
            <a:br>
              <a:rPr lang="de-DE" sz="1200" dirty="0">
                <a:solidFill>
                  <a:schemeClr val="tx1"/>
                </a:solidFill>
              </a:rPr>
            </a:br>
            <a:r>
              <a:rPr lang="de-DE" sz="1200" dirty="0" smtClean="0">
                <a:solidFill>
                  <a:schemeClr val="tx1"/>
                </a:solidFill>
              </a:rPr>
              <a:t>Erwartungsgemäß </a:t>
            </a:r>
            <a:r>
              <a:rPr lang="de-DE" sz="1200" dirty="0">
                <a:solidFill>
                  <a:schemeClr val="tx1"/>
                </a:solidFill>
              </a:rPr>
              <a:t>ist natürlich niedrige Wohnzufriedenheit eine starke </a:t>
            </a:r>
            <a:r>
              <a:rPr lang="de-DE" sz="1200" dirty="0" smtClean="0">
                <a:solidFill>
                  <a:schemeClr val="tx1"/>
                </a:solidFill>
              </a:rPr>
              <a:t>Triebfeder.</a:t>
            </a:r>
            <a:br>
              <a:rPr lang="de-DE" sz="1200" dirty="0" smtClean="0">
                <a:solidFill>
                  <a:schemeClr val="tx1"/>
                </a:solidFill>
              </a:rPr>
            </a:br>
            <a:r>
              <a:rPr lang="de-DE" sz="1200" dirty="0">
                <a:solidFill>
                  <a:schemeClr val="tx1"/>
                </a:solidFill>
              </a:rPr>
              <a:t/>
            </a:r>
            <a:br>
              <a:rPr lang="de-DE" sz="1200" dirty="0">
                <a:solidFill>
                  <a:schemeClr val="tx1"/>
                </a:solidFill>
              </a:rPr>
            </a:br>
            <a:endParaRPr lang="de-DE" sz="1200" dirty="0">
              <a:solidFill>
                <a:schemeClr val="tx1"/>
              </a:solidFill>
            </a:endParaRPr>
          </a:p>
        </p:txBody>
      </p:sp>
      <p:sp>
        <p:nvSpPr>
          <p:cNvPr id="3" name="Foliennummernplatzhalter 2"/>
          <p:cNvSpPr>
            <a:spLocks noGrp="1"/>
          </p:cNvSpPr>
          <p:nvPr>
            <p:ph type="sldNum" sz="quarter" idx="11"/>
          </p:nvPr>
        </p:nvSpPr>
        <p:spPr>
          <a:xfrm>
            <a:off x="8601116" y="4777313"/>
            <a:ext cx="511696" cy="357187"/>
          </a:xfrm>
        </p:spPr>
        <p:txBody>
          <a:bodyPr/>
          <a:lstStyle/>
          <a:p>
            <a:pPr>
              <a:defRPr/>
            </a:pPr>
            <a:fld id="{B4584EA9-C14D-914E-A8E0-EF5603E74658}" type="slidenum">
              <a:rPr lang="de-AT" smtClean="0"/>
              <a:pPr>
                <a:defRPr/>
              </a:pPr>
              <a:t>9</a:t>
            </a:fld>
            <a:endParaRPr lang="de-AT" dirty="0"/>
          </a:p>
        </p:txBody>
      </p:sp>
    </p:spTree>
    <p:extLst>
      <p:ext uri="{BB962C8B-B14F-4D97-AF65-F5344CB8AC3E}">
        <p14:creationId xmlns:p14="http://schemas.microsoft.com/office/powerpoint/2010/main" val="732985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de-DE" b="1" dirty="0" smtClean="0"/>
              <a:t>Geplante Übersiedlung</a:t>
            </a:r>
            <a:endParaRPr lang="de-DE" b="1" dirty="0"/>
          </a:p>
        </p:txBody>
      </p:sp>
      <p:sp>
        <p:nvSpPr>
          <p:cNvPr id="3" name="Textplatzhalter 2"/>
          <p:cNvSpPr>
            <a:spLocks noGrp="1"/>
          </p:cNvSpPr>
          <p:nvPr>
            <p:ph type="body" sz="quarter" idx="4294967295"/>
          </p:nvPr>
        </p:nvSpPr>
        <p:spPr>
          <a:xfrm>
            <a:off x="3635896" y="4616298"/>
            <a:ext cx="5544616" cy="339726"/>
          </a:xfrm>
        </p:spPr>
        <p:txBody>
          <a:bodyPr/>
          <a:lstStyle/>
          <a:p>
            <a:pPr marL="0" indent="0">
              <a:buNone/>
            </a:pPr>
            <a:r>
              <a:rPr lang="de-DE" sz="700" dirty="0"/>
              <a:t>%-</a:t>
            </a:r>
            <a:r>
              <a:rPr lang="de-DE" sz="700" dirty="0" smtClean="0"/>
              <a:t>Werte, n=1000</a:t>
            </a:r>
          </a:p>
          <a:p>
            <a:pPr marL="0" lvl="0" indent="0">
              <a:buNone/>
            </a:pPr>
            <a:r>
              <a:rPr lang="de-DE" sz="700" dirty="0"/>
              <a:t>17. Haben Sie vor in nächster Zeit – mit einem Zeithorizont von maximal 1-2 Jahren, zu übersiedeln?</a:t>
            </a:r>
            <a:endParaRPr lang="de-AT" sz="700" dirty="0"/>
          </a:p>
          <a:p>
            <a:endParaRPr lang="de-AT" sz="1000" dirty="0"/>
          </a:p>
        </p:txBody>
      </p:sp>
      <p:sp>
        <p:nvSpPr>
          <p:cNvPr id="4" name="Textplatzhalter 3"/>
          <p:cNvSpPr>
            <a:spLocks noGrp="1"/>
          </p:cNvSpPr>
          <p:nvPr>
            <p:ph type="body" sz="quarter" idx="4294967295"/>
          </p:nvPr>
        </p:nvSpPr>
        <p:spPr>
          <a:xfrm>
            <a:off x="207157" y="1798150"/>
            <a:ext cx="1988579" cy="2717816"/>
          </a:xfrm>
        </p:spPr>
        <p:txBody>
          <a:bodyPr/>
          <a:lstStyle/>
          <a:p>
            <a:r>
              <a:rPr lang="de-DE" sz="1100" dirty="0"/>
              <a:t>Jede/r Vierte möchte gerne in den nächsten 2 Jahren übersiedeln.</a:t>
            </a:r>
          </a:p>
          <a:p>
            <a:endParaRPr lang="de-DE" sz="1100" dirty="0"/>
          </a:p>
          <a:p>
            <a:r>
              <a:rPr lang="de-DE" sz="1100" dirty="0"/>
              <a:t>Dieser Wunsch ist bei bis 30-jährigen Befragten sehr stark ausgeprägt (48%) und nimmt mit dem Alter immer mehr ab; bei über 50-Jährigen wollen dies nur mehr 14%.</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10</a:t>
            </a:fld>
            <a:endParaRPr lang="de-AT" dirty="0"/>
          </a:p>
        </p:txBody>
      </p:sp>
      <p:graphicFrame>
        <p:nvGraphicFramePr>
          <p:cNvPr id="11" name="Inhaltsplatzhalter 9"/>
          <p:cNvGraphicFramePr>
            <a:graphicFrameLocks/>
          </p:cNvGraphicFramePr>
          <p:nvPr>
            <p:extLst>
              <p:ext uri="{D42A27DB-BD31-4B8C-83A1-F6EECF244321}">
                <p14:modId xmlns:p14="http://schemas.microsoft.com/office/powerpoint/2010/main" val="1850270179"/>
              </p:ext>
            </p:extLst>
          </p:nvPr>
        </p:nvGraphicFramePr>
        <p:xfrm>
          <a:off x="2699792" y="1673010"/>
          <a:ext cx="5292080" cy="29844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3926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Inhaltsplatzhalter 9"/>
          <p:cNvGraphicFramePr>
            <a:graphicFrameLocks/>
          </p:cNvGraphicFramePr>
          <p:nvPr>
            <p:extLst>
              <p:ext uri="{D42A27DB-BD31-4B8C-83A1-F6EECF244321}">
                <p14:modId xmlns:p14="http://schemas.microsoft.com/office/powerpoint/2010/main" val="1463953111"/>
              </p:ext>
            </p:extLst>
          </p:nvPr>
        </p:nvGraphicFramePr>
        <p:xfrm>
          <a:off x="2699792" y="1651795"/>
          <a:ext cx="5751585" cy="3146423"/>
        </p:xfrm>
        <a:graphic>
          <a:graphicData uri="http://schemas.openxmlformats.org/drawingml/2006/chart">
            <c:chart xmlns:c="http://schemas.openxmlformats.org/drawingml/2006/chart" xmlns:r="http://schemas.openxmlformats.org/officeDocument/2006/relationships" r:id="rId3"/>
          </a:graphicData>
        </a:graphic>
      </p:graphicFrame>
      <p:sp>
        <p:nvSpPr>
          <p:cNvPr id="9" name="Titel 8"/>
          <p:cNvSpPr>
            <a:spLocks noGrp="1"/>
          </p:cNvSpPr>
          <p:nvPr>
            <p:ph type="title"/>
          </p:nvPr>
        </p:nvSpPr>
        <p:spPr/>
        <p:txBody>
          <a:bodyPr/>
          <a:lstStyle/>
          <a:p>
            <a:r>
              <a:rPr lang="de-DE" b="1" dirty="0" smtClean="0"/>
              <a:t>Geplante Übersiedlung</a:t>
            </a:r>
            <a:endParaRPr lang="de-DE" b="1" dirty="0"/>
          </a:p>
        </p:txBody>
      </p:sp>
      <p:sp>
        <p:nvSpPr>
          <p:cNvPr id="2" name="Textplatzhalter 1"/>
          <p:cNvSpPr>
            <a:spLocks noGrp="1"/>
          </p:cNvSpPr>
          <p:nvPr>
            <p:ph type="body" sz="quarter" idx="4294967295"/>
          </p:nvPr>
        </p:nvSpPr>
        <p:spPr>
          <a:xfrm>
            <a:off x="3635896" y="4914900"/>
            <a:ext cx="5508104" cy="228600"/>
          </a:xfrm>
        </p:spPr>
        <p:txBody>
          <a:bodyPr/>
          <a:lstStyle/>
          <a:p>
            <a:pPr marL="0" lvl="0" indent="0">
              <a:buNone/>
            </a:pPr>
            <a:endParaRPr lang="de-AT" sz="1000" dirty="0"/>
          </a:p>
        </p:txBody>
      </p:sp>
      <p:sp>
        <p:nvSpPr>
          <p:cNvPr id="3" name="Textplatzhalter 2"/>
          <p:cNvSpPr>
            <a:spLocks noGrp="1"/>
          </p:cNvSpPr>
          <p:nvPr>
            <p:ph type="body" sz="quarter" idx="4294967295"/>
          </p:nvPr>
        </p:nvSpPr>
        <p:spPr>
          <a:xfrm>
            <a:off x="2411760" y="4837112"/>
            <a:ext cx="4824536" cy="339725"/>
          </a:xfrm>
        </p:spPr>
        <p:txBody>
          <a:bodyPr/>
          <a:lstStyle/>
          <a:p>
            <a:pPr marL="0" indent="0">
              <a:buNone/>
            </a:pPr>
            <a:r>
              <a:rPr lang="de-DE" sz="700" dirty="0"/>
              <a:t>%-</a:t>
            </a:r>
            <a:r>
              <a:rPr lang="de-DE" sz="700" dirty="0" smtClean="0"/>
              <a:t>Werte, n=1000</a:t>
            </a:r>
          </a:p>
          <a:p>
            <a:pPr marL="0" lvl="0" indent="0">
              <a:buNone/>
            </a:pPr>
            <a:r>
              <a:rPr lang="de-DE" sz="700" dirty="0"/>
              <a:t>17. Haben Sie vor in nächster Zeit – mit einem Zeithorizont von maximal 1-2 Jahren, zu übersiedeln?</a:t>
            </a:r>
            <a:endParaRPr lang="de-AT" sz="700" dirty="0"/>
          </a:p>
          <a:p>
            <a:endParaRPr lang="de-AT" sz="1000" dirty="0"/>
          </a:p>
        </p:txBody>
      </p:sp>
      <p:sp>
        <p:nvSpPr>
          <p:cNvPr id="4" name="Textplatzhalter 3"/>
          <p:cNvSpPr>
            <a:spLocks noGrp="1"/>
          </p:cNvSpPr>
          <p:nvPr>
            <p:ph type="body" sz="quarter" idx="4294967295"/>
          </p:nvPr>
        </p:nvSpPr>
        <p:spPr>
          <a:xfrm>
            <a:off x="207157" y="1798150"/>
            <a:ext cx="1988579" cy="2717816"/>
          </a:xfrm>
        </p:spPr>
        <p:txBody>
          <a:bodyPr/>
          <a:lstStyle/>
          <a:p>
            <a:r>
              <a:rPr lang="de-DE" sz="1100" dirty="0"/>
              <a:t>Analog zur Wohnzufriedenheit planen Bewohner des ländlichen Raums deutlich seltener eine Übersiedlung als Städter</a:t>
            </a:r>
          </a:p>
          <a:p>
            <a:r>
              <a:rPr lang="de-DE" sz="1100" dirty="0"/>
              <a:t>Eigentümer wollen deutlich weniger häufig übersiedeln als Mieter, vor allem jene in privaten Mietverhältnissen.</a:t>
            </a:r>
          </a:p>
          <a:p>
            <a:r>
              <a:rPr lang="de-DE" sz="1100" dirty="0"/>
              <a:t>Der stärkste Antriebsfaktor ist erwartungsgemäß die aktuelle Wohnzufriedenheit.</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11</a:t>
            </a:fld>
            <a:endParaRPr lang="de-AT" dirty="0"/>
          </a:p>
        </p:txBody>
      </p:sp>
      <p:sp>
        <p:nvSpPr>
          <p:cNvPr id="10" name="Ellipse 9"/>
          <p:cNvSpPr/>
          <p:nvPr/>
        </p:nvSpPr>
        <p:spPr>
          <a:xfrm>
            <a:off x="2987824" y="2787774"/>
            <a:ext cx="3528392" cy="288032"/>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5" name="Ellipse 4"/>
          <p:cNvSpPr/>
          <p:nvPr/>
        </p:nvSpPr>
        <p:spPr>
          <a:xfrm>
            <a:off x="3131840" y="3795886"/>
            <a:ext cx="3456384" cy="288032"/>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2417281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57200" y="1161607"/>
            <a:ext cx="8229600" cy="367654"/>
          </a:xfrm>
        </p:spPr>
        <p:txBody>
          <a:bodyPr/>
          <a:lstStyle/>
          <a:p>
            <a:r>
              <a:rPr lang="de-DE" b="1" dirty="0" smtClean="0"/>
              <a:t>Motive für eine geplante Übersiedlung</a:t>
            </a:r>
            <a:endParaRPr lang="de-DE" b="1" dirty="0"/>
          </a:p>
        </p:txBody>
      </p:sp>
      <p:sp>
        <p:nvSpPr>
          <p:cNvPr id="2" name="Textplatzhalter 1"/>
          <p:cNvSpPr>
            <a:spLocks noGrp="1"/>
          </p:cNvSpPr>
          <p:nvPr>
            <p:ph type="body" sz="quarter" idx="4294967295"/>
          </p:nvPr>
        </p:nvSpPr>
        <p:spPr>
          <a:xfrm>
            <a:off x="3325813" y="4778375"/>
            <a:ext cx="5810250" cy="228600"/>
          </a:xfrm>
        </p:spPr>
        <p:txBody>
          <a:bodyPr/>
          <a:lstStyle/>
          <a:p>
            <a:pPr marL="0" lvl="0" indent="0">
              <a:buNone/>
            </a:pPr>
            <a:r>
              <a:rPr lang="de-DE" sz="700" dirty="0" smtClean="0"/>
              <a:t>18. Aus welchem Grund planen Sie eine Übersiedlung?</a:t>
            </a:r>
          </a:p>
        </p:txBody>
      </p:sp>
      <p:sp>
        <p:nvSpPr>
          <p:cNvPr id="3" name="Textplatzhalter 2"/>
          <p:cNvSpPr>
            <a:spLocks noGrp="1"/>
          </p:cNvSpPr>
          <p:nvPr>
            <p:ph type="body" sz="quarter" idx="4294967295"/>
          </p:nvPr>
        </p:nvSpPr>
        <p:spPr>
          <a:xfrm>
            <a:off x="3325813" y="4598339"/>
            <a:ext cx="5818187" cy="222250"/>
          </a:xfrm>
        </p:spPr>
        <p:txBody>
          <a:bodyPr/>
          <a:lstStyle/>
          <a:p>
            <a:pPr marL="0" indent="0">
              <a:buNone/>
            </a:pPr>
            <a:r>
              <a:rPr lang="de-DE" sz="700" dirty="0"/>
              <a:t>%-</a:t>
            </a:r>
            <a:r>
              <a:rPr lang="de-DE" sz="700" dirty="0" smtClean="0"/>
              <a:t>Werte, Basis: n=254, wollen übersiedeln</a:t>
            </a:r>
            <a:endParaRPr lang="de-DE" sz="700" dirty="0"/>
          </a:p>
        </p:txBody>
      </p:sp>
      <p:sp>
        <p:nvSpPr>
          <p:cNvPr id="4" name="Textplatzhalter 3"/>
          <p:cNvSpPr>
            <a:spLocks noGrp="1"/>
          </p:cNvSpPr>
          <p:nvPr>
            <p:ph type="body" sz="quarter" idx="4294967295"/>
          </p:nvPr>
        </p:nvSpPr>
        <p:spPr>
          <a:xfrm>
            <a:off x="251520" y="1738848"/>
            <a:ext cx="2195736" cy="3507854"/>
          </a:xfrm>
        </p:spPr>
        <p:txBody>
          <a:bodyPr/>
          <a:lstStyle/>
          <a:p>
            <a:r>
              <a:rPr lang="de-DE" sz="1100" dirty="0" smtClean="0"/>
              <a:t>Die zu geringe Größe der aktuellen Immobilie ist der stärkste Motivator für eine Übersiedlung (36%), wichtige Gründe sind auch die Kosten der Immobilie und berufliche Gründe. </a:t>
            </a:r>
            <a:endParaRPr lang="de-DE" sz="1100" dirty="0"/>
          </a:p>
          <a:p>
            <a:r>
              <a:rPr lang="de-DE" sz="1100" dirty="0" smtClean="0"/>
              <a:t>Schließlich ist für kleinere Gruppen auch Scheidung / Trennung bzw. Alleinwohnen ein Motiv, ebenso die Schaffung von Eigentum, Hausbau.</a:t>
            </a:r>
            <a:endParaRPr lang="de-DE" sz="1100" dirty="0"/>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12</a:t>
            </a:fld>
            <a:endParaRPr lang="de-AT" dirty="0"/>
          </a:p>
        </p:txBody>
      </p:sp>
      <p:graphicFrame>
        <p:nvGraphicFramePr>
          <p:cNvPr id="7" name="Diagramm 6"/>
          <p:cNvGraphicFramePr>
            <a:graphicFrameLocks noGrp="1"/>
          </p:cNvGraphicFramePr>
          <p:nvPr>
            <p:extLst>
              <p:ext uri="{D42A27DB-BD31-4B8C-83A1-F6EECF244321}">
                <p14:modId xmlns:p14="http://schemas.microsoft.com/office/powerpoint/2010/main" val="430624985"/>
              </p:ext>
            </p:extLst>
          </p:nvPr>
        </p:nvGraphicFramePr>
        <p:xfrm>
          <a:off x="2483768" y="1675348"/>
          <a:ext cx="5384494" cy="28878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869251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mzug, Schlüssel, Neue Wohnung, Einzug, Einpacken"/>
          <p:cNvPicPr>
            <a:picLocks noChangeAspect="1" noChangeArrowheads="1"/>
          </p:cNvPicPr>
          <p:nvPr/>
        </p:nvPicPr>
        <p:blipFill rotWithShape="1">
          <a:blip r:embed="rId2">
            <a:extLst>
              <a:ext uri="{28A0092B-C50C-407E-A947-70E740481C1C}">
                <a14:useLocalDpi xmlns:a14="http://schemas.microsoft.com/office/drawing/2010/main" val="0"/>
              </a:ext>
            </a:extLst>
          </a:blip>
          <a:srcRect b="13738"/>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0" y="1"/>
            <a:ext cx="4572000" cy="5143500"/>
          </a:xfrm>
          <a:solidFill>
            <a:schemeClr val="bg1">
              <a:alpha val="80000"/>
            </a:schemeClr>
          </a:solidFill>
        </p:spPr>
        <p:txBody>
          <a:bodyPr tIns="540000" anchor="t" anchorCtr="0"/>
          <a:lstStyle/>
          <a:p>
            <a:pPr>
              <a:spcBef>
                <a:spcPts val="0"/>
              </a:spcBef>
              <a:spcAft>
                <a:spcPts val="600"/>
              </a:spcAft>
            </a:pPr>
            <a:r>
              <a:rPr lang="de-DE" sz="1400" b="1" dirty="0" smtClean="0">
                <a:solidFill>
                  <a:schemeClr val="tx1"/>
                </a:solidFill>
              </a:rPr>
              <a:t>Geplanter Verkauf/Vermietung</a:t>
            </a:r>
            <a:r>
              <a:rPr lang="de-DE" sz="1400" dirty="0" smtClean="0">
                <a:solidFill>
                  <a:schemeClr val="tx1"/>
                </a:solidFill>
              </a:rPr>
              <a:t/>
            </a:r>
            <a:br>
              <a:rPr lang="de-DE" sz="1400" dirty="0" smtClean="0">
                <a:solidFill>
                  <a:schemeClr val="tx1"/>
                </a:solidFill>
              </a:rPr>
            </a:br>
            <a:r>
              <a:rPr lang="de-DE" sz="1200" dirty="0" smtClean="0">
                <a:solidFill>
                  <a:schemeClr val="tx1"/>
                </a:solidFill>
              </a:rPr>
              <a:t/>
            </a:r>
            <a:br>
              <a:rPr lang="de-DE" sz="1200" dirty="0" smtClean="0">
                <a:solidFill>
                  <a:schemeClr val="tx1"/>
                </a:solidFill>
              </a:rPr>
            </a:br>
            <a:r>
              <a:rPr lang="de-DE" sz="1200" dirty="0"/>
              <a:t>10% der 20- bis 65-jährigen Befragten wollen in den nächsten Jahren eine Immobilie verkaufen oder vermieten.</a:t>
            </a:r>
            <a:br>
              <a:rPr lang="de-DE" sz="1200" dirty="0"/>
            </a:br>
            <a:r>
              <a:rPr lang="de-DE" sz="1200" dirty="0" smtClean="0"/>
              <a:t/>
            </a:r>
            <a:br>
              <a:rPr lang="de-DE" sz="1200" dirty="0" smtClean="0"/>
            </a:br>
            <a:r>
              <a:rPr lang="de-DE" sz="1200" dirty="0" smtClean="0"/>
              <a:t>Das Motiv dafür ist </a:t>
            </a:r>
            <a:r>
              <a:rPr lang="de-DE" sz="1200" dirty="0"/>
              <a:t>zumeist die Vermietung einer Anlageimmobilie, gefolgt von Geldbedarf und zu geringer Größe.</a:t>
            </a:r>
            <a:br>
              <a:rPr lang="de-DE" sz="1200" dirty="0"/>
            </a:br>
            <a:r>
              <a:rPr lang="de-DE" sz="1200" dirty="0">
                <a:solidFill>
                  <a:schemeClr val="tx1"/>
                </a:solidFill>
              </a:rPr>
              <a:t/>
            </a:r>
            <a:br>
              <a:rPr lang="de-DE" sz="1200" dirty="0">
                <a:solidFill>
                  <a:schemeClr val="tx1"/>
                </a:solidFill>
              </a:rPr>
            </a:br>
            <a:endParaRPr lang="de-DE" sz="1200" dirty="0">
              <a:solidFill>
                <a:schemeClr val="tx1"/>
              </a:solidFill>
            </a:endParaRPr>
          </a:p>
        </p:txBody>
      </p:sp>
      <p:sp>
        <p:nvSpPr>
          <p:cNvPr id="3" name="Foliennummernplatzhalter 2"/>
          <p:cNvSpPr>
            <a:spLocks noGrp="1"/>
          </p:cNvSpPr>
          <p:nvPr>
            <p:ph type="sldNum" sz="quarter" idx="11"/>
          </p:nvPr>
        </p:nvSpPr>
        <p:spPr>
          <a:xfrm>
            <a:off x="8601116" y="4777313"/>
            <a:ext cx="511696" cy="357187"/>
          </a:xfrm>
        </p:spPr>
        <p:txBody>
          <a:bodyPr/>
          <a:lstStyle/>
          <a:p>
            <a:pPr>
              <a:defRPr/>
            </a:pPr>
            <a:fld id="{B4584EA9-C14D-914E-A8E0-EF5603E74658}" type="slidenum">
              <a:rPr lang="de-AT" smtClean="0"/>
              <a:pPr>
                <a:defRPr/>
              </a:pPr>
              <a:t>13</a:t>
            </a:fld>
            <a:endParaRPr lang="de-AT" dirty="0"/>
          </a:p>
        </p:txBody>
      </p:sp>
    </p:spTree>
    <p:extLst>
      <p:ext uri="{BB962C8B-B14F-4D97-AF65-F5344CB8AC3E}">
        <p14:creationId xmlns:p14="http://schemas.microsoft.com/office/powerpoint/2010/main" val="3249359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57200" y="1203598"/>
            <a:ext cx="8686800" cy="367654"/>
          </a:xfrm>
        </p:spPr>
        <p:txBody>
          <a:bodyPr/>
          <a:lstStyle/>
          <a:p>
            <a:r>
              <a:rPr lang="de-DE" b="1" dirty="0" smtClean="0"/>
              <a:t>Geplante/r Verkauf bzw. Vermietung einer Immobilie</a:t>
            </a:r>
            <a:endParaRPr lang="de-DE" b="1" dirty="0"/>
          </a:p>
        </p:txBody>
      </p:sp>
      <p:sp>
        <p:nvSpPr>
          <p:cNvPr id="2" name="Textplatzhalter 1"/>
          <p:cNvSpPr>
            <a:spLocks noGrp="1"/>
          </p:cNvSpPr>
          <p:nvPr>
            <p:ph type="body" sz="quarter" idx="4294967295"/>
          </p:nvPr>
        </p:nvSpPr>
        <p:spPr>
          <a:xfrm>
            <a:off x="2987824" y="4714875"/>
            <a:ext cx="5810250" cy="228600"/>
          </a:xfrm>
        </p:spPr>
        <p:txBody>
          <a:bodyPr/>
          <a:lstStyle/>
          <a:p>
            <a:pPr marL="0" lvl="0" indent="0">
              <a:buNone/>
            </a:pPr>
            <a:r>
              <a:rPr lang="de-DE" sz="700" dirty="0" smtClean="0"/>
              <a:t>22. Planen Sie in nächster Zeit – in den nächsten 1-2 Jahren – den Verkauf oder die Vermietung einer Immobilie</a:t>
            </a:r>
            <a:r>
              <a:rPr lang="de-AT" sz="700" dirty="0" smtClean="0"/>
              <a:t>?</a:t>
            </a:r>
            <a:endParaRPr lang="de-AT" sz="700" dirty="0"/>
          </a:p>
        </p:txBody>
      </p:sp>
      <p:sp>
        <p:nvSpPr>
          <p:cNvPr id="3" name="Textplatzhalter 2"/>
          <p:cNvSpPr>
            <a:spLocks noGrp="1"/>
          </p:cNvSpPr>
          <p:nvPr>
            <p:ph type="body" sz="quarter" idx="4294967295"/>
          </p:nvPr>
        </p:nvSpPr>
        <p:spPr>
          <a:xfrm>
            <a:off x="2987824" y="4551667"/>
            <a:ext cx="5818187" cy="222250"/>
          </a:xfrm>
        </p:spPr>
        <p:txBody>
          <a:bodyPr/>
          <a:lstStyle/>
          <a:p>
            <a:pPr marL="0" indent="0">
              <a:buNone/>
            </a:pPr>
            <a:r>
              <a:rPr lang="de-DE" sz="700" dirty="0"/>
              <a:t>%-Werte, Basis: </a:t>
            </a:r>
            <a:r>
              <a:rPr lang="de-DE" sz="700" dirty="0" smtClean="0"/>
              <a:t>total, n=1000</a:t>
            </a:r>
            <a:endParaRPr lang="de-DE" sz="700" dirty="0"/>
          </a:p>
        </p:txBody>
      </p:sp>
      <p:sp>
        <p:nvSpPr>
          <p:cNvPr id="4" name="Textplatzhalter 3"/>
          <p:cNvSpPr>
            <a:spLocks noGrp="1"/>
          </p:cNvSpPr>
          <p:nvPr>
            <p:ph type="body" sz="quarter" idx="4294967295"/>
          </p:nvPr>
        </p:nvSpPr>
        <p:spPr>
          <a:xfrm>
            <a:off x="457200" y="1779662"/>
            <a:ext cx="2051720" cy="3443255"/>
          </a:xfrm>
        </p:spPr>
        <p:txBody>
          <a:bodyPr/>
          <a:lstStyle/>
          <a:p>
            <a:r>
              <a:rPr lang="de-DE" sz="1100" dirty="0" smtClean="0"/>
              <a:t>10% der 20- bis 65-jährigen Befragten wollen in den nächsten Jahren eine Immobilie verkaufen oder vermieten.</a:t>
            </a:r>
          </a:p>
          <a:p>
            <a:r>
              <a:rPr lang="de-DE" sz="1100" dirty="0" smtClean="0"/>
              <a:t>Hierbei zeigen sich wenige bis keine Unterschiede nach Geschlecht und Alter. </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14</a:t>
            </a:fld>
            <a:endParaRPr lang="de-AT" dirty="0"/>
          </a:p>
        </p:txBody>
      </p:sp>
      <p:graphicFrame>
        <p:nvGraphicFramePr>
          <p:cNvPr id="8" name="Inhaltsplatzhalter 7"/>
          <p:cNvGraphicFramePr>
            <a:graphicFrameLocks noGrp="1"/>
          </p:cNvGraphicFramePr>
          <p:nvPr>
            <p:ph sz="quarter" idx="4294967295"/>
            <p:extLst>
              <p:ext uri="{D42A27DB-BD31-4B8C-83A1-F6EECF244321}">
                <p14:modId xmlns:p14="http://schemas.microsoft.com/office/powerpoint/2010/main" val="3078972843"/>
              </p:ext>
            </p:extLst>
          </p:nvPr>
        </p:nvGraphicFramePr>
        <p:xfrm>
          <a:off x="2555776" y="1661091"/>
          <a:ext cx="5112862" cy="2883344"/>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Gerader Verbinder 9"/>
          <p:cNvCxnSpPr/>
          <p:nvPr/>
        </p:nvCxnSpPr>
        <p:spPr>
          <a:xfrm flipV="1">
            <a:off x="3275856" y="2335353"/>
            <a:ext cx="4176464" cy="1064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1" name="Gerader Verbinder 10"/>
          <p:cNvCxnSpPr/>
          <p:nvPr/>
        </p:nvCxnSpPr>
        <p:spPr>
          <a:xfrm flipV="1">
            <a:off x="3275856" y="3052176"/>
            <a:ext cx="4176464" cy="38772"/>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0899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de-DE" b="1" dirty="0" smtClean="0"/>
              <a:t>Art des Objekts bei Verkauf / Vermietung einer Immobilie</a:t>
            </a:r>
            <a:endParaRPr lang="de-DE" b="1" dirty="0"/>
          </a:p>
        </p:txBody>
      </p:sp>
      <p:sp>
        <p:nvSpPr>
          <p:cNvPr id="2" name="Textplatzhalter 1"/>
          <p:cNvSpPr>
            <a:spLocks noGrp="1"/>
          </p:cNvSpPr>
          <p:nvPr>
            <p:ph type="body" sz="quarter" idx="4294967295"/>
          </p:nvPr>
        </p:nvSpPr>
        <p:spPr>
          <a:xfrm>
            <a:off x="3203848" y="4673539"/>
            <a:ext cx="5810250" cy="228600"/>
          </a:xfrm>
        </p:spPr>
        <p:txBody>
          <a:bodyPr/>
          <a:lstStyle/>
          <a:p>
            <a:pPr marL="0" lvl="0" indent="0">
              <a:buNone/>
            </a:pPr>
            <a:r>
              <a:rPr lang="de-DE" sz="700" dirty="0" smtClean="0"/>
              <a:t>21. Worum handelt es sich dabei?</a:t>
            </a:r>
            <a:endParaRPr lang="de-AT" sz="700" dirty="0"/>
          </a:p>
        </p:txBody>
      </p:sp>
      <p:sp>
        <p:nvSpPr>
          <p:cNvPr id="3" name="Textplatzhalter 2"/>
          <p:cNvSpPr>
            <a:spLocks noGrp="1"/>
          </p:cNvSpPr>
          <p:nvPr>
            <p:ph type="body" sz="quarter" idx="4294967295"/>
          </p:nvPr>
        </p:nvSpPr>
        <p:spPr>
          <a:xfrm>
            <a:off x="3203848" y="4500439"/>
            <a:ext cx="5818187" cy="222250"/>
          </a:xfrm>
        </p:spPr>
        <p:txBody>
          <a:bodyPr/>
          <a:lstStyle/>
          <a:p>
            <a:pPr marL="0" indent="0">
              <a:buNone/>
            </a:pPr>
            <a:r>
              <a:rPr lang="de-DE" sz="700" dirty="0"/>
              <a:t>%-Werte, Basis: </a:t>
            </a:r>
            <a:r>
              <a:rPr lang="de-DE" sz="700" dirty="0" smtClean="0"/>
              <a:t>n=97, wollen verkaufen/vermieten</a:t>
            </a:r>
            <a:endParaRPr lang="de-DE" sz="700" dirty="0"/>
          </a:p>
        </p:txBody>
      </p:sp>
      <p:sp>
        <p:nvSpPr>
          <p:cNvPr id="4" name="Textplatzhalter 3"/>
          <p:cNvSpPr>
            <a:spLocks noGrp="1"/>
          </p:cNvSpPr>
          <p:nvPr>
            <p:ph type="body" sz="quarter" idx="4294967295"/>
          </p:nvPr>
        </p:nvSpPr>
        <p:spPr>
          <a:xfrm>
            <a:off x="457200" y="2067694"/>
            <a:ext cx="2051720" cy="3147814"/>
          </a:xfrm>
        </p:spPr>
        <p:txBody>
          <a:bodyPr/>
          <a:lstStyle/>
          <a:p>
            <a:r>
              <a:rPr lang="de-DE" sz="1100" dirty="0" smtClean="0"/>
              <a:t>Entsprechend dem höheren Anteil bei Besitzern von Eigentumswohnungen ist auch die Angabe „Wohnung“ klar vor „Einfamilienhaus“ voran. </a:t>
            </a:r>
          </a:p>
          <a:p>
            <a:endParaRPr lang="de-DE" sz="1100" dirty="0" smtClean="0"/>
          </a:p>
          <a:p>
            <a:r>
              <a:rPr lang="de-DE" sz="1100" dirty="0" smtClean="0"/>
              <a:t>Grundstücke und Gewerbeimmobilien spielen auch hier kaum eine Rolle.</a:t>
            </a:r>
            <a:endParaRPr lang="de-DE" sz="1100" dirty="0"/>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15</a:t>
            </a:fld>
            <a:endParaRPr lang="de-AT" dirty="0"/>
          </a:p>
        </p:txBody>
      </p:sp>
      <p:graphicFrame>
        <p:nvGraphicFramePr>
          <p:cNvPr id="8" name="Inhaltsplatzhalter 7"/>
          <p:cNvGraphicFramePr>
            <a:graphicFrameLocks noGrp="1"/>
          </p:cNvGraphicFramePr>
          <p:nvPr>
            <p:ph sz="quarter" idx="4294967295"/>
            <p:extLst>
              <p:ext uri="{D42A27DB-BD31-4B8C-83A1-F6EECF244321}">
                <p14:modId xmlns:p14="http://schemas.microsoft.com/office/powerpoint/2010/main" val="1253639107"/>
              </p:ext>
            </p:extLst>
          </p:nvPr>
        </p:nvGraphicFramePr>
        <p:xfrm>
          <a:off x="2411760" y="1605063"/>
          <a:ext cx="5076056" cy="28625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20481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de-DE" b="1" dirty="0" smtClean="0"/>
              <a:t>Motive für Verkauf / Vermietung einer Immobilie</a:t>
            </a:r>
            <a:endParaRPr lang="de-DE" b="1" dirty="0"/>
          </a:p>
        </p:txBody>
      </p:sp>
      <p:sp>
        <p:nvSpPr>
          <p:cNvPr id="2" name="Textplatzhalter 1"/>
          <p:cNvSpPr>
            <a:spLocks noGrp="1"/>
          </p:cNvSpPr>
          <p:nvPr>
            <p:ph type="body" sz="quarter" idx="4294967295"/>
          </p:nvPr>
        </p:nvSpPr>
        <p:spPr>
          <a:xfrm>
            <a:off x="3704481" y="4815681"/>
            <a:ext cx="5810250" cy="228600"/>
          </a:xfrm>
        </p:spPr>
        <p:txBody>
          <a:bodyPr/>
          <a:lstStyle/>
          <a:p>
            <a:pPr marL="0" lvl="0" indent="0">
              <a:buNone/>
            </a:pPr>
            <a:r>
              <a:rPr lang="de-DE" sz="700" dirty="0" smtClean="0"/>
              <a:t>24. Aus welchen Gründen planen Sie den Verkauf oder die Vermietung?</a:t>
            </a:r>
            <a:endParaRPr lang="de-AT" sz="700" dirty="0"/>
          </a:p>
        </p:txBody>
      </p:sp>
      <p:sp>
        <p:nvSpPr>
          <p:cNvPr id="3" name="Textplatzhalter 2"/>
          <p:cNvSpPr>
            <a:spLocks noGrp="1"/>
          </p:cNvSpPr>
          <p:nvPr>
            <p:ph type="body" sz="quarter" idx="4294967295"/>
          </p:nvPr>
        </p:nvSpPr>
        <p:spPr>
          <a:xfrm>
            <a:off x="3707904" y="4625976"/>
            <a:ext cx="5818187" cy="222250"/>
          </a:xfrm>
        </p:spPr>
        <p:txBody>
          <a:bodyPr/>
          <a:lstStyle/>
          <a:p>
            <a:pPr marL="0" indent="0">
              <a:buNone/>
            </a:pPr>
            <a:r>
              <a:rPr lang="de-DE" sz="700" dirty="0"/>
              <a:t>%-Werte, Basis: </a:t>
            </a:r>
            <a:r>
              <a:rPr lang="de-DE" sz="700" dirty="0" smtClean="0"/>
              <a:t>n=97, wollen verkaufen/vermieten</a:t>
            </a:r>
            <a:endParaRPr lang="de-DE" sz="700" dirty="0"/>
          </a:p>
        </p:txBody>
      </p:sp>
      <p:sp>
        <p:nvSpPr>
          <p:cNvPr id="4" name="Textplatzhalter 3"/>
          <p:cNvSpPr>
            <a:spLocks noGrp="1"/>
          </p:cNvSpPr>
          <p:nvPr>
            <p:ph type="body" sz="quarter" idx="4294967295"/>
          </p:nvPr>
        </p:nvSpPr>
        <p:spPr>
          <a:xfrm>
            <a:off x="256431" y="1892368"/>
            <a:ext cx="2339752" cy="3147814"/>
          </a:xfrm>
        </p:spPr>
        <p:txBody>
          <a:bodyPr/>
          <a:lstStyle/>
          <a:p>
            <a:r>
              <a:rPr lang="de-DE" sz="1100" dirty="0" smtClean="0"/>
              <a:t>Das Motiv hinter Verkauf / Vermietung ist zumeist die Vermietung einer Anlageimmobilie, gefolgt von Geldbedarf und zu geringer Größe.</a:t>
            </a:r>
          </a:p>
          <a:p>
            <a:endParaRPr lang="de-DE" sz="1100" dirty="0" smtClean="0"/>
          </a:p>
          <a:p>
            <a:r>
              <a:rPr lang="de-DE" sz="1100" dirty="0" smtClean="0"/>
              <a:t>Eine gewisse Rolle spielt auch, dass die Immobilie geerbt wurde und nicht genutzt wird.</a:t>
            </a:r>
            <a:endParaRPr lang="de-DE" sz="1100" dirty="0"/>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16</a:t>
            </a:fld>
            <a:endParaRPr lang="de-AT" dirty="0"/>
          </a:p>
        </p:txBody>
      </p:sp>
      <p:graphicFrame>
        <p:nvGraphicFramePr>
          <p:cNvPr id="10" name="Inhaltsplatzhalter 9"/>
          <p:cNvGraphicFramePr>
            <a:graphicFrameLocks noGrp="1"/>
          </p:cNvGraphicFramePr>
          <p:nvPr>
            <p:ph sz="quarter" idx="4294967295"/>
            <p:extLst>
              <p:ext uri="{D42A27DB-BD31-4B8C-83A1-F6EECF244321}">
                <p14:modId xmlns:p14="http://schemas.microsoft.com/office/powerpoint/2010/main" val="126741105"/>
              </p:ext>
            </p:extLst>
          </p:nvPr>
        </p:nvGraphicFramePr>
        <p:xfrm>
          <a:off x="2617415" y="1627045"/>
          <a:ext cx="5292080" cy="29844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5534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chlüssel, Home, Haus, Immobilien, Geschäft, Hypothek"/>
          <p:cNvPicPr>
            <a:picLocks noChangeAspect="1" noChangeArrowheads="1"/>
          </p:cNvPicPr>
          <p:nvPr/>
        </p:nvPicPr>
        <p:blipFill rotWithShape="1">
          <a:blip r:embed="rId2">
            <a:extLst>
              <a:ext uri="{28A0092B-C50C-407E-A947-70E740481C1C}">
                <a14:useLocalDpi xmlns:a14="http://schemas.microsoft.com/office/drawing/2010/main" val="0"/>
              </a:ext>
            </a:extLst>
          </a:blip>
          <a:srcRect t="15313"/>
          <a:stretch/>
        </p:blipFill>
        <p:spPr bwMode="auto">
          <a:xfrm>
            <a:off x="-2" y="0"/>
            <a:ext cx="9144001" cy="5143499"/>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p:cNvSpPr>
            <a:spLocks noGrp="1"/>
          </p:cNvSpPr>
          <p:nvPr>
            <p:ph type="sldNum" sz="quarter" idx="11"/>
          </p:nvPr>
        </p:nvSpPr>
        <p:spPr>
          <a:xfrm>
            <a:off x="8625910" y="4735153"/>
            <a:ext cx="511696" cy="357187"/>
          </a:xfrm>
        </p:spPr>
        <p:txBody>
          <a:bodyPr/>
          <a:lstStyle/>
          <a:p>
            <a:pPr>
              <a:defRPr/>
            </a:pPr>
            <a:fld id="{B4584EA9-C14D-914E-A8E0-EF5603E74658}" type="slidenum">
              <a:rPr lang="de-AT" smtClean="0"/>
              <a:pPr>
                <a:defRPr/>
              </a:pPr>
              <a:t>17</a:t>
            </a:fld>
            <a:endParaRPr lang="de-AT" dirty="0"/>
          </a:p>
        </p:txBody>
      </p:sp>
      <p:sp>
        <p:nvSpPr>
          <p:cNvPr id="5" name="Textfeld 4"/>
          <p:cNvSpPr txBox="1"/>
          <p:nvPr/>
        </p:nvSpPr>
        <p:spPr>
          <a:xfrm>
            <a:off x="-9527" y="-74610"/>
            <a:ext cx="4005463" cy="5454672"/>
          </a:xfrm>
          <a:prstGeom prst="rect">
            <a:avLst/>
          </a:prstGeom>
          <a:solidFill>
            <a:schemeClr val="bg1">
              <a:alpha val="73000"/>
            </a:schemeClr>
          </a:solidFill>
        </p:spPr>
        <p:txBody>
          <a:bodyPr wrap="square" tIns="216000" rtlCol="0">
            <a:noAutofit/>
          </a:bodyPr>
          <a:lstStyle/>
          <a:p>
            <a:pPr>
              <a:spcAft>
                <a:spcPts val="600"/>
              </a:spcAft>
            </a:pPr>
            <a:r>
              <a:rPr lang="de-DE" sz="1300" b="1" dirty="0" smtClean="0">
                <a:latin typeface="+mn-lt"/>
              </a:rPr>
              <a:t>Immobilienmakler: Inanspruchnahme &amp; Anforderungsprofil </a:t>
            </a:r>
          </a:p>
          <a:p>
            <a:pPr>
              <a:spcAft>
                <a:spcPts val="600"/>
              </a:spcAft>
            </a:pPr>
            <a:endParaRPr lang="de-DE" sz="1100" dirty="0" smtClean="0">
              <a:latin typeface="+mn-lt"/>
            </a:endParaRPr>
          </a:p>
          <a:p>
            <a:pPr>
              <a:spcAft>
                <a:spcPts val="600"/>
              </a:spcAft>
            </a:pPr>
            <a:r>
              <a:rPr lang="de-DE" sz="1100" dirty="0" smtClean="0">
                <a:latin typeface="+mn-lt"/>
              </a:rPr>
              <a:t>40</a:t>
            </a:r>
            <a:r>
              <a:rPr lang="de-DE" sz="1100" dirty="0">
                <a:latin typeface="+mn-lt"/>
              </a:rPr>
              <a:t>% der Befragten geben an, bereits einmal einen Immobilienmakler in Anspruch genommen </a:t>
            </a:r>
            <a:r>
              <a:rPr lang="de-DE" sz="1100" dirty="0" smtClean="0">
                <a:latin typeface="+mn-lt"/>
              </a:rPr>
              <a:t>haben.</a:t>
            </a:r>
          </a:p>
          <a:p>
            <a:pPr>
              <a:spcAft>
                <a:spcPts val="600"/>
              </a:spcAft>
            </a:pPr>
            <a:r>
              <a:rPr lang="de-DE" sz="1100" dirty="0">
                <a:latin typeface="+mn-lt"/>
              </a:rPr>
              <a:t>D</a:t>
            </a:r>
            <a:r>
              <a:rPr lang="de-DE" sz="1100" dirty="0" smtClean="0">
                <a:latin typeface="+mn-lt"/>
              </a:rPr>
              <a:t>eutlich </a:t>
            </a:r>
            <a:r>
              <a:rPr lang="de-DE" sz="1100" dirty="0">
                <a:latin typeface="+mn-lt"/>
              </a:rPr>
              <a:t>häufiger wurden Makler für Suche als für Verkauf / Vermietung eingesetzt (78% Suche, 33% </a:t>
            </a:r>
            <a:r>
              <a:rPr lang="de-DE" sz="1100" dirty="0" smtClean="0">
                <a:latin typeface="+mn-lt"/>
              </a:rPr>
              <a:t>Verkauf / Vermietung).</a:t>
            </a:r>
          </a:p>
          <a:p>
            <a:pPr>
              <a:spcAft>
                <a:spcPts val="600"/>
              </a:spcAft>
            </a:pPr>
            <a:r>
              <a:rPr lang="de-DE" sz="1100" dirty="0" smtClean="0">
                <a:latin typeface="+mn-lt"/>
              </a:rPr>
              <a:t>In </a:t>
            </a:r>
            <a:r>
              <a:rPr lang="de-DE" sz="1100" dirty="0">
                <a:latin typeface="+mn-lt"/>
              </a:rPr>
              <a:t>der Bevölkerung bestehen </a:t>
            </a:r>
            <a:r>
              <a:rPr lang="de-DE" sz="1100" dirty="0" smtClean="0">
                <a:latin typeface="+mn-lt"/>
              </a:rPr>
              <a:t>klarere </a:t>
            </a:r>
            <a:r>
              <a:rPr lang="de-DE" sz="1100" dirty="0">
                <a:latin typeface="+mn-lt"/>
              </a:rPr>
              <a:t>Vorstellungen über Maklerleistungen bei Immobiliensuche als bei Verkauf oder Vermietung</a:t>
            </a:r>
            <a:r>
              <a:rPr lang="de-DE" sz="1100" dirty="0" smtClean="0">
                <a:latin typeface="+mn-lt"/>
              </a:rPr>
              <a:t>. </a:t>
            </a:r>
          </a:p>
          <a:p>
            <a:pPr>
              <a:spcAft>
                <a:spcPts val="600"/>
              </a:spcAft>
            </a:pPr>
            <a:endParaRPr lang="de-DE" sz="1200" dirty="0">
              <a:latin typeface="+mn-lt"/>
            </a:endParaRPr>
          </a:p>
        </p:txBody>
      </p:sp>
    </p:spTree>
    <p:extLst>
      <p:ext uri="{BB962C8B-B14F-4D97-AF65-F5344CB8AC3E}">
        <p14:creationId xmlns:p14="http://schemas.microsoft.com/office/powerpoint/2010/main" val="3837335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395536" y="1109463"/>
            <a:ext cx="8229600" cy="367654"/>
          </a:xfrm>
        </p:spPr>
        <p:txBody>
          <a:bodyPr/>
          <a:lstStyle/>
          <a:p>
            <a:r>
              <a:rPr lang="de-DE" b="1" dirty="0" smtClean="0"/>
              <a:t>Mit Maklerhilfe wird zumeist gesucht</a:t>
            </a:r>
            <a:endParaRPr lang="de-DE" b="1" dirty="0"/>
          </a:p>
        </p:txBody>
      </p:sp>
      <p:sp>
        <p:nvSpPr>
          <p:cNvPr id="2" name="Textplatzhalter 1"/>
          <p:cNvSpPr>
            <a:spLocks noGrp="1"/>
          </p:cNvSpPr>
          <p:nvPr>
            <p:ph type="body" sz="quarter" idx="4294967295"/>
          </p:nvPr>
        </p:nvSpPr>
        <p:spPr>
          <a:xfrm>
            <a:off x="3325813" y="4831557"/>
            <a:ext cx="5811837" cy="228600"/>
          </a:xfrm>
        </p:spPr>
        <p:txBody>
          <a:bodyPr/>
          <a:lstStyle/>
          <a:p>
            <a:pPr marL="0" lvl="0" indent="0">
              <a:buNone/>
            </a:pPr>
            <a:r>
              <a:rPr lang="de-AT" sz="700" dirty="0" smtClean="0"/>
              <a:t>26. Haben Sie dabei eine Immobilie verkauft/vermietet oder gesucht?</a:t>
            </a:r>
            <a:endParaRPr lang="de-AT" sz="700" dirty="0"/>
          </a:p>
        </p:txBody>
      </p:sp>
      <p:sp>
        <p:nvSpPr>
          <p:cNvPr id="3" name="Textplatzhalter 2"/>
          <p:cNvSpPr>
            <a:spLocks noGrp="1"/>
          </p:cNvSpPr>
          <p:nvPr>
            <p:ph type="body" sz="quarter" idx="4294967295"/>
          </p:nvPr>
        </p:nvSpPr>
        <p:spPr>
          <a:xfrm>
            <a:off x="3325813" y="4662488"/>
            <a:ext cx="5818187" cy="222250"/>
          </a:xfrm>
        </p:spPr>
        <p:txBody>
          <a:bodyPr/>
          <a:lstStyle/>
          <a:p>
            <a:pPr marL="0" indent="0">
              <a:buNone/>
            </a:pPr>
            <a:r>
              <a:rPr lang="de-DE" sz="700" dirty="0"/>
              <a:t>%-Werte, </a:t>
            </a:r>
            <a:r>
              <a:rPr lang="de-DE" sz="700" dirty="0" smtClean="0"/>
              <a:t>Basis: n=399, haben Immobilienmakler in Anspruch genommen</a:t>
            </a:r>
            <a:endParaRPr lang="de-DE" sz="700" dirty="0"/>
          </a:p>
        </p:txBody>
      </p:sp>
      <p:sp>
        <p:nvSpPr>
          <p:cNvPr id="4" name="Textplatzhalter 3"/>
          <p:cNvSpPr>
            <a:spLocks noGrp="1"/>
          </p:cNvSpPr>
          <p:nvPr>
            <p:ph type="body" sz="quarter" idx="4294967295"/>
          </p:nvPr>
        </p:nvSpPr>
        <p:spPr>
          <a:xfrm>
            <a:off x="467544" y="1995686"/>
            <a:ext cx="2225898" cy="2490541"/>
          </a:xfrm>
        </p:spPr>
        <p:txBody>
          <a:bodyPr/>
          <a:lstStyle/>
          <a:p>
            <a:r>
              <a:rPr lang="de-DE" sz="1100" dirty="0" smtClean="0"/>
              <a:t>40% der Befragten gaben an schon einmal mit einem Immobilienmakler gearbeitet zu haben</a:t>
            </a:r>
          </a:p>
          <a:p>
            <a:r>
              <a:rPr lang="de-DE" sz="1100" dirty="0" smtClean="0"/>
              <a:t>78</a:t>
            </a:r>
            <a:r>
              <a:rPr lang="de-DE" sz="1100" dirty="0" smtClean="0"/>
              <a:t>% haben mit </a:t>
            </a:r>
            <a:r>
              <a:rPr lang="de-DE" sz="1100" dirty="0" smtClean="0"/>
              <a:t>M</a:t>
            </a:r>
            <a:r>
              <a:rPr lang="de-DE" sz="1100" dirty="0" smtClean="0"/>
              <a:t>aklerhilfe </a:t>
            </a:r>
            <a:r>
              <a:rPr lang="de-DE" sz="1100" dirty="0" smtClean="0"/>
              <a:t>ein Objekt gesucht, 33% verkauft bzw. vermietet.</a:t>
            </a:r>
            <a:endParaRPr lang="de-DE" sz="1100" dirty="0"/>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18</a:t>
            </a:fld>
            <a:endParaRPr lang="de-AT" dirty="0"/>
          </a:p>
        </p:txBody>
      </p:sp>
      <p:graphicFrame>
        <p:nvGraphicFramePr>
          <p:cNvPr id="8" name="Inhaltsplatzhalter 7"/>
          <p:cNvGraphicFramePr>
            <a:graphicFrameLocks noGrp="1"/>
          </p:cNvGraphicFramePr>
          <p:nvPr>
            <p:ph sz="quarter" idx="4294967295"/>
            <p:extLst>
              <p:ext uri="{D42A27DB-BD31-4B8C-83A1-F6EECF244321}">
                <p14:modId xmlns:p14="http://schemas.microsoft.com/office/powerpoint/2010/main" val="1819699053"/>
              </p:ext>
            </p:extLst>
          </p:nvPr>
        </p:nvGraphicFramePr>
        <p:xfrm>
          <a:off x="2411760" y="1602256"/>
          <a:ext cx="5364088" cy="30279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9641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m 12"/>
          <p:cNvGraphicFramePr/>
          <p:nvPr>
            <p:extLst>
              <p:ext uri="{D42A27DB-BD31-4B8C-83A1-F6EECF244321}">
                <p14:modId xmlns:p14="http://schemas.microsoft.com/office/powerpoint/2010/main" val="2419072507"/>
              </p:ext>
            </p:extLst>
          </p:nvPr>
        </p:nvGraphicFramePr>
        <p:xfrm>
          <a:off x="1684988" y="1235110"/>
          <a:ext cx="6274369" cy="3867894"/>
        </p:xfrm>
        <a:graphic>
          <a:graphicData uri="http://schemas.openxmlformats.org/drawingml/2006/chart">
            <c:chart xmlns:c="http://schemas.openxmlformats.org/drawingml/2006/chart" xmlns:r="http://schemas.openxmlformats.org/officeDocument/2006/relationships" r:id="rId3"/>
          </a:graphicData>
        </a:graphic>
      </p:graphicFrame>
      <p:sp>
        <p:nvSpPr>
          <p:cNvPr id="9" name="Titel 8"/>
          <p:cNvSpPr>
            <a:spLocks noGrp="1"/>
          </p:cNvSpPr>
          <p:nvPr>
            <p:ph type="title"/>
          </p:nvPr>
        </p:nvSpPr>
        <p:spPr>
          <a:xfrm>
            <a:off x="434990" y="1093892"/>
            <a:ext cx="8229600" cy="367654"/>
          </a:xfrm>
        </p:spPr>
        <p:txBody>
          <a:bodyPr/>
          <a:lstStyle/>
          <a:p>
            <a:r>
              <a:rPr lang="de-DE" b="1" dirty="0" smtClean="0"/>
              <a:t>Erwartungen an den idealen Makler</a:t>
            </a:r>
            <a:endParaRPr lang="de-DE" b="1" dirty="0"/>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19</a:t>
            </a:fld>
            <a:endParaRPr lang="de-AT" dirty="0"/>
          </a:p>
        </p:txBody>
      </p:sp>
      <p:graphicFrame>
        <p:nvGraphicFramePr>
          <p:cNvPr id="8" name="Inhaltsplatzhalter 7"/>
          <p:cNvGraphicFramePr>
            <a:graphicFrameLocks noGrp="1"/>
          </p:cNvGraphicFramePr>
          <p:nvPr>
            <p:ph sz="quarter" idx="4294967295"/>
            <p:extLst>
              <p:ext uri="{D42A27DB-BD31-4B8C-83A1-F6EECF244321}">
                <p14:modId xmlns:p14="http://schemas.microsoft.com/office/powerpoint/2010/main" val="559341919"/>
              </p:ext>
            </p:extLst>
          </p:nvPr>
        </p:nvGraphicFramePr>
        <p:xfrm>
          <a:off x="395536" y="1687981"/>
          <a:ext cx="6005425" cy="3587353"/>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platzhalter 3"/>
          <p:cNvSpPr txBox="1">
            <a:spLocks/>
          </p:cNvSpPr>
          <p:nvPr/>
        </p:nvSpPr>
        <p:spPr>
          <a:xfrm>
            <a:off x="395536" y="1854175"/>
            <a:ext cx="2578905" cy="2877815"/>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endParaRPr lang="de-AT" sz="1100" dirty="0" smtClean="0">
              <a:cs typeface="Arial"/>
            </a:endParaRPr>
          </a:p>
          <a:p>
            <a:endParaRPr lang="de-DE" sz="1100" kern="0" dirty="0"/>
          </a:p>
        </p:txBody>
      </p:sp>
      <p:sp>
        <p:nvSpPr>
          <p:cNvPr id="12" name="object 2"/>
          <p:cNvSpPr txBox="1"/>
          <p:nvPr/>
        </p:nvSpPr>
        <p:spPr>
          <a:xfrm>
            <a:off x="124595" y="4852988"/>
            <a:ext cx="2343150" cy="245110"/>
          </a:xfrm>
          <a:prstGeom prst="rect">
            <a:avLst/>
          </a:prstGeom>
        </p:spPr>
        <p:txBody>
          <a:bodyPr vert="horz" wrap="square" lIns="0" tIns="0" rIns="0" bIns="0" rtlCol="0">
            <a:spAutoFit/>
          </a:bodyPr>
          <a:lstStyle/>
          <a:p>
            <a:pPr marL="12700">
              <a:lnSpc>
                <a:spcPct val="100000"/>
              </a:lnSpc>
            </a:pPr>
            <a:r>
              <a:rPr sz="700" spc="-5" dirty="0">
                <a:latin typeface="Arial"/>
                <a:cs typeface="Arial"/>
              </a:rPr>
              <a:t>%</a:t>
            </a:r>
            <a:r>
              <a:rPr sz="700" spc="-10" dirty="0">
                <a:latin typeface="Arial"/>
                <a:cs typeface="Arial"/>
              </a:rPr>
              <a:t>-</a:t>
            </a:r>
            <a:r>
              <a:rPr sz="700" spc="25" dirty="0">
                <a:latin typeface="Arial"/>
                <a:cs typeface="Arial"/>
              </a:rPr>
              <a:t>W</a:t>
            </a:r>
            <a:r>
              <a:rPr sz="700" spc="-10" dirty="0">
                <a:latin typeface="Arial"/>
                <a:cs typeface="Arial"/>
              </a:rPr>
              <a:t>er</a:t>
            </a:r>
            <a:r>
              <a:rPr sz="700" spc="-5" dirty="0">
                <a:latin typeface="Arial"/>
                <a:cs typeface="Arial"/>
              </a:rPr>
              <a:t>t</a:t>
            </a:r>
            <a:r>
              <a:rPr sz="700" spc="-10" dirty="0">
                <a:latin typeface="Arial"/>
                <a:cs typeface="Arial"/>
              </a:rPr>
              <a:t>e</a:t>
            </a:r>
            <a:r>
              <a:rPr sz="700" spc="-5" dirty="0">
                <a:latin typeface="Arial"/>
                <a:cs typeface="Arial"/>
              </a:rPr>
              <a:t>,</a:t>
            </a:r>
            <a:r>
              <a:rPr sz="700" spc="25" dirty="0">
                <a:latin typeface="Times New Roman"/>
                <a:cs typeface="Times New Roman"/>
              </a:rPr>
              <a:t> </a:t>
            </a:r>
            <a:r>
              <a:rPr sz="700" spc="-10" dirty="0">
                <a:latin typeface="Arial"/>
                <a:cs typeface="Arial"/>
              </a:rPr>
              <a:t>n</a:t>
            </a:r>
            <a:r>
              <a:rPr sz="700" spc="-5" dirty="0">
                <a:latin typeface="Arial"/>
                <a:cs typeface="Arial"/>
              </a:rPr>
              <a:t>=1</a:t>
            </a:r>
            <a:r>
              <a:rPr sz="700" spc="-10" dirty="0">
                <a:latin typeface="Arial"/>
                <a:cs typeface="Arial"/>
              </a:rPr>
              <a:t>00</a:t>
            </a:r>
            <a:r>
              <a:rPr sz="700" spc="-5" dirty="0">
                <a:latin typeface="Arial"/>
                <a:cs typeface="Arial"/>
              </a:rPr>
              <a:t>0</a:t>
            </a:r>
            <a:endParaRPr sz="700" dirty="0">
              <a:latin typeface="Arial"/>
              <a:cs typeface="Arial"/>
            </a:endParaRPr>
          </a:p>
          <a:p>
            <a:pPr marL="12700">
              <a:lnSpc>
                <a:spcPct val="100000"/>
              </a:lnSpc>
              <a:spcBef>
                <a:spcPts val="190"/>
              </a:spcBef>
            </a:pPr>
            <a:r>
              <a:rPr sz="700" spc="-10" dirty="0">
                <a:latin typeface="Arial"/>
                <a:cs typeface="Arial"/>
              </a:rPr>
              <a:t>3</a:t>
            </a:r>
            <a:r>
              <a:rPr sz="700" spc="-5" dirty="0">
                <a:latin typeface="Arial"/>
                <a:cs typeface="Arial"/>
              </a:rPr>
              <a:t>.</a:t>
            </a:r>
            <a:r>
              <a:rPr sz="700" spc="35" dirty="0">
                <a:latin typeface="Times New Roman"/>
                <a:cs typeface="Times New Roman"/>
              </a:rPr>
              <a:t> </a:t>
            </a:r>
            <a:r>
              <a:rPr sz="700" spc="25" dirty="0">
                <a:latin typeface="Arial"/>
                <a:cs typeface="Arial"/>
              </a:rPr>
              <a:t>W</a:t>
            </a:r>
            <a:r>
              <a:rPr sz="700" spc="-10" dirty="0">
                <a:latin typeface="Arial"/>
                <a:cs typeface="Arial"/>
              </a:rPr>
              <a:t>a</a:t>
            </a:r>
            <a:r>
              <a:rPr sz="700" spc="-5" dirty="0">
                <a:latin typeface="Arial"/>
                <a:cs typeface="Arial"/>
              </a:rPr>
              <a:t>s</a:t>
            </a:r>
            <a:r>
              <a:rPr sz="700" spc="-10" dirty="0">
                <a:latin typeface="Times New Roman"/>
                <a:cs typeface="Times New Roman"/>
              </a:rPr>
              <a:t> </a:t>
            </a:r>
            <a:r>
              <a:rPr sz="700" spc="-10" dirty="0">
                <a:latin typeface="Arial"/>
                <a:cs typeface="Arial"/>
              </a:rPr>
              <a:t>er</a:t>
            </a:r>
            <a:r>
              <a:rPr sz="700" spc="-20" dirty="0">
                <a:latin typeface="Arial"/>
                <a:cs typeface="Arial"/>
              </a:rPr>
              <a:t>w</a:t>
            </a:r>
            <a:r>
              <a:rPr sz="700" spc="-10" dirty="0">
                <a:latin typeface="Arial"/>
                <a:cs typeface="Arial"/>
              </a:rPr>
              <a:t>ar</a:t>
            </a:r>
            <a:r>
              <a:rPr sz="700" spc="-5" dirty="0">
                <a:latin typeface="Arial"/>
                <a:cs typeface="Arial"/>
              </a:rPr>
              <a:t>t</a:t>
            </a:r>
            <a:r>
              <a:rPr sz="700" spc="-10" dirty="0">
                <a:latin typeface="Arial"/>
                <a:cs typeface="Arial"/>
              </a:rPr>
              <a:t>e</a:t>
            </a:r>
            <a:r>
              <a:rPr sz="700" spc="-5" dirty="0">
                <a:latin typeface="Arial"/>
                <a:cs typeface="Arial"/>
              </a:rPr>
              <a:t>n</a:t>
            </a:r>
            <a:r>
              <a:rPr sz="700" spc="70" dirty="0">
                <a:latin typeface="Times New Roman"/>
                <a:cs typeface="Times New Roman"/>
              </a:rPr>
              <a:t> </a:t>
            </a:r>
            <a:r>
              <a:rPr sz="700" spc="-5" dirty="0">
                <a:latin typeface="Arial"/>
                <a:cs typeface="Arial"/>
              </a:rPr>
              <a:t>S</a:t>
            </a:r>
            <a:r>
              <a:rPr sz="700" spc="-10" dirty="0">
                <a:latin typeface="Arial"/>
                <a:cs typeface="Arial"/>
              </a:rPr>
              <a:t>i</a:t>
            </a:r>
            <a:r>
              <a:rPr sz="700" spc="-5" dirty="0">
                <a:latin typeface="Arial"/>
                <a:cs typeface="Arial"/>
              </a:rPr>
              <a:t>e</a:t>
            </a:r>
            <a:r>
              <a:rPr sz="700" spc="15" dirty="0">
                <a:latin typeface="Times New Roman"/>
                <a:cs typeface="Times New Roman"/>
              </a:rPr>
              <a:t> </a:t>
            </a:r>
            <a:r>
              <a:rPr sz="700" spc="-5" dirty="0">
                <a:latin typeface="Arial"/>
                <a:cs typeface="Arial"/>
              </a:rPr>
              <a:t>sich</a:t>
            </a:r>
            <a:r>
              <a:rPr sz="700" spc="15" dirty="0">
                <a:latin typeface="Times New Roman"/>
                <a:cs typeface="Times New Roman"/>
              </a:rPr>
              <a:t> </a:t>
            </a:r>
            <a:r>
              <a:rPr sz="700" spc="-5" dirty="0">
                <a:latin typeface="Arial"/>
                <a:cs typeface="Arial"/>
              </a:rPr>
              <a:t>v</a:t>
            </a:r>
            <a:r>
              <a:rPr sz="700" spc="-10" dirty="0">
                <a:latin typeface="Arial"/>
                <a:cs typeface="Arial"/>
              </a:rPr>
              <a:t>o</a:t>
            </a:r>
            <a:r>
              <a:rPr sz="700" spc="-5" dirty="0">
                <a:latin typeface="Arial"/>
                <a:cs typeface="Arial"/>
              </a:rPr>
              <a:t>n</a:t>
            </a:r>
            <a:r>
              <a:rPr sz="700" spc="35" dirty="0">
                <a:latin typeface="Times New Roman"/>
                <a:cs typeface="Times New Roman"/>
              </a:rPr>
              <a:t> </a:t>
            </a:r>
            <a:r>
              <a:rPr sz="700" spc="-10" dirty="0">
                <a:latin typeface="Arial"/>
                <a:cs typeface="Arial"/>
              </a:rPr>
              <a:t>einem</a:t>
            </a:r>
            <a:r>
              <a:rPr sz="700" spc="35" dirty="0">
                <a:latin typeface="Times New Roman"/>
                <a:cs typeface="Times New Roman"/>
              </a:rPr>
              <a:t> </a:t>
            </a:r>
            <a:r>
              <a:rPr sz="700" spc="-30" dirty="0">
                <a:latin typeface="Arial"/>
                <a:cs typeface="Arial"/>
              </a:rPr>
              <a:t>M</a:t>
            </a:r>
            <a:r>
              <a:rPr sz="700" spc="-10" dirty="0">
                <a:latin typeface="Arial"/>
                <a:cs typeface="Arial"/>
              </a:rPr>
              <a:t>a</a:t>
            </a:r>
            <a:r>
              <a:rPr sz="700" spc="0" dirty="0">
                <a:latin typeface="Arial"/>
                <a:cs typeface="Arial"/>
              </a:rPr>
              <a:t>k</a:t>
            </a:r>
            <a:r>
              <a:rPr sz="700" spc="-10" dirty="0">
                <a:latin typeface="Arial"/>
                <a:cs typeface="Arial"/>
              </a:rPr>
              <a:t>le</a:t>
            </a:r>
            <a:r>
              <a:rPr sz="700" spc="-5" dirty="0">
                <a:latin typeface="Arial"/>
                <a:cs typeface="Arial"/>
              </a:rPr>
              <a:t>r</a:t>
            </a:r>
            <a:r>
              <a:rPr sz="700" spc="45" dirty="0">
                <a:latin typeface="Times New Roman"/>
                <a:cs typeface="Times New Roman"/>
              </a:rPr>
              <a:t> </a:t>
            </a:r>
            <a:r>
              <a:rPr sz="700" spc="-10" dirty="0">
                <a:latin typeface="Arial"/>
                <a:cs typeface="Arial"/>
              </a:rPr>
              <a:t>au</a:t>
            </a:r>
            <a:r>
              <a:rPr sz="700" spc="-5" dirty="0">
                <a:latin typeface="Arial"/>
                <a:cs typeface="Arial"/>
              </a:rPr>
              <a:t>f</a:t>
            </a:r>
            <a:r>
              <a:rPr sz="700" spc="35" dirty="0">
                <a:latin typeface="Times New Roman"/>
                <a:cs typeface="Times New Roman"/>
              </a:rPr>
              <a:t> </a:t>
            </a:r>
            <a:r>
              <a:rPr sz="700" spc="-10" dirty="0">
                <a:latin typeface="Arial"/>
                <a:cs typeface="Arial"/>
              </a:rPr>
              <a:t>jede</a:t>
            </a:r>
            <a:r>
              <a:rPr sz="700" spc="-5" dirty="0">
                <a:latin typeface="Arial"/>
                <a:cs typeface="Arial"/>
              </a:rPr>
              <a:t>n</a:t>
            </a:r>
            <a:r>
              <a:rPr sz="700" spc="25" dirty="0">
                <a:latin typeface="Times New Roman"/>
                <a:cs typeface="Times New Roman"/>
              </a:rPr>
              <a:t> </a:t>
            </a:r>
            <a:r>
              <a:rPr sz="700" spc="-15" dirty="0">
                <a:latin typeface="Arial"/>
                <a:cs typeface="Arial"/>
              </a:rPr>
              <a:t>F</a:t>
            </a:r>
            <a:r>
              <a:rPr sz="700" spc="-10" dirty="0">
                <a:latin typeface="Arial"/>
                <a:cs typeface="Arial"/>
              </a:rPr>
              <a:t>al</a:t>
            </a:r>
            <a:r>
              <a:rPr sz="700" spc="-5" dirty="0">
                <a:latin typeface="Arial"/>
                <a:cs typeface="Arial"/>
              </a:rPr>
              <a:t>l?</a:t>
            </a:r>
            <a:endParaRPr sz="700" dirty="0">
              <a:latin typeface="Arial"/>
              <a:cs typeface="Arial"/>
            </a:endParaRPr>
          </a:p>
        </p:txBody>
      </p:sp>
      <p:sp>
        <p:nvSpPr>
          <p:cNvPr id="2" name="Textfeld 1"/>
          <p:cNvSpPr txBox="1"/>
          <p:nvPr/>
        </p:nvSpPr>
        <p:spPr>
          <a:xfrm>
            <a:off x="434990" y="1554261"/>
            <a:ext cx="4076693" cy="276999"/>
          </a:xfrm>
          <a:prstGeom prst="rect">
            <a:avLst/>
          </a:prstGeom>
          <a:noFill/>
        </p:spPr>
        <p:txBody>
          <a:bodyPr wrap="none" rtlCol="0">
            <a:spAutoFit/>
          </a:bodyPr>
          <a:lstStyle/>
          <a:p>
            <a:r>
              <a:rPr lang="de-DE" sz="1200" dirty="0" smtClean="0">
                <a:latin typeface="+mn-lt"/>
              </a:rPr>
              <a:t>Umfrageergebnisse aus 2019, Gallup Online-Panel</a:t>
            </a:r>
            <a:endParaRPr lang="de-AT" sz="1200" dirty="0">
              <a:latin typeface="+mn-lt"/>
            </a:endParaRPr>
          </a:p>
        </p:txBody>
      </p:sp>
    </p:spTree>
    <p:extLst>
      <p:ext uri="{BB962C8B-B14F-4D97-AF65-F5344CB8AC3E}">
        <p14:creationId xmlns:p14="http://schemas.microsoft.com/office/powerpoint/2010/main" val="31106235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Anforderungsprofil bei Immobiliensuche 1</a:t>
            </a:r>
            <a:endParaRPr lang="de-AT" b="1" dirty="0"/>
          </a:p>
        </p:txBody>
      </p:sp>
      <p:sp>
        <p:nvSpPr>
          <p:cNvPr id="3" name="Foliennummernplatzhalter 2"/>
          <p:cNvSpPr>
            <a:spLocks noGrp="1"/>
          </p:cNvSpPr>
          <p:nvPr>
            <p:ph type="sldNum" sz="quarter" idx="12"/>
          </p:nvPr>
        </p:nvSpPr>
        <p:spPr>
          <a:xfrm>
            <a:off x="8631088" y="4813300"/>
            <a:ext cx="549424" cy="228600"/>
          </a:xfrm>
        </p:spPr>
        <p:txBody>
          <a:bodyPr/>
          <a:lstStyle/>
          <a:p>
            <a:pPr>
              <a:defRPr/>
            </a:pPr>
            <a:fld id="{F2B9AE06-817C-4AC4-9B01-17B3E6EDA398}" type="slidenum">
              <a:rPr lang="de-DE" altLang="de-DE" smtClean="0"/>
              <a:pPr>
                <a:defRPr/>
              </a:pPr>
              <a:t>20</a:t>
            </a:fld>
            <a:endParaRPr lang="de-DE" altLang="de-DE" dirty="0"/>
          </a:p>
        </p:txBody>
      </p:sp>
      <p:graphicFrame>
        <p:nvGraphicFramePr>
          <p:cNvPr id="6" name="Diagramm 5"/>
          <p:cNvGraphicFramePr/>
          <p:nvPr>
            <p:extLst>
              <p:ext uri="{D42A27DB-BD31-4B8C-83A1-F6EECF244321}">
                <p14:modId xmlns:p14="http://schemas.microsoft.com/office/powerpoint/2010/main" val="3637254654"/>
              </p:ext>
            </p:extLst>
          </p:nvPr>
        </p:nvGraphicFramePr>
        <p:xfrm>
          <a:off x="2411760" y="1334690"/>
          <a:ext cx="6624736" cy="370721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platzhalter 3"/>
          <p:cNvSpPr txBox="1">
            <a:spLocks/>
          </p:cNvSpPr>
          <p:nvPr/>
        </p:nvSpPr>
        <p:spPr>
          <a:xfrm>
            <a:off x="218529" y="1948457"/>
            <a:ext cx="1979712" cy="3003798"/>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r>
              <a:rPr lang="de-DE" sz="1100" kern="0" smtClean="0"/>
              <a:t>Auffallend ist, dass bei Immobiliensuche ein breiterer Konsens zwischen der gesamten Stichprobe und jenen besteht, die einen Makler bei der Suche in Anspruch genommen haben.</a:t>
            </a:r>
            <a:endParaRPr lang="de-DE" sz="1100" kern="0" dirty="0"/>
          </a:p>
        </p:txBody>
      </p:sp>
      <p:sp>
        <p:nvSpPr>
          <p:cNvPr id="8" name="Textplatzhalter 2"/>
          <p:cNvSpPr txBox="1">
            <a:spLocks/>
          </p:cNvSpPr>
          <p:nvPr/>
        </p:nvSpPr>
        <p:spPr>
          <a:xfrm>
            <a:off x="164269" y="3867894"/>
            <a:ext cx="2088232" cy="337232"/>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DE" sz="700" kern="0" smtClean="0"/>
              <a:t>%-Werte, Basis: total, n=1000 und n=308, haben Makler bei Immobiliensuche in Anspruch genommen</a:t>
            </a:r>
            <a:endParaRPr lang="de-DE" sz="700" kern="0" dirty="0"/>
          </a:p>
        </p:txBody>
      </p:sp>
      <p:sp>
        <p:nvSpPr>
          <p:cNvPr id="9" name="Textplatzhalter 1"/>
          <p:cNvSpPr txBox="1">
            <a:spLocks/>
          </p:cNvSpPr>
          <p:nvPr/>
        </p:nvSpPr>
        <p:spPr>
          <a:xfrm>
            <a:off x="164269" y="4603363"/>
            <a:ext cx="2088232" cy="22860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AT" sz="700" kern="0" smtClean="0"/>
              <a:t>28. </a:t>
            </a:r>
            <a:r>
              <a:rPr lang="de-DE" sz="700" kern="0" smtClean="0"/>
              <a:t>Welche Leistungen eines Immobilienmaklers sind aus Ihrer Sicht besonders wichtig? Der Makler sollte…</a:t>
            </a:r>
            <a:endParaRPr lang="de-AT" sz="700" kern="0" smtClean="0"/>
          </a:p>
          <a:p>
            <a:endParaRPr lang="de-AT" kern="0" dirty="0"/>
          </a:p>
        </p:txBody>
      </p:sp>
    </p:spTree>
    <p:extLst>
      <p:ext uri="{BB962C8B-B14F-4D97-AF65-F5344CB8AC3E}">
        <p14:creationId xmlns:p14="http://schemas.microsoft.com/office/powerpoint/2010/main" val="182254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Anforderungsprofil bei Immobiliensuche 2</a:t>
            </a:r>
            <a:endParaRPr lang="de-AT" b="1" dirty="0"/>
          </a:p>
        </p:txBody>
      </p:sp>
      <p:sp>
        <p:nvSpPr>
          <p:cNvPr id="3" name="Foliennummernplatzhalter 2"/>
          <p:cNvSpPr>
            <a:spLocks noGrp="1"/>
          </p:cNvSpPr>
          <p:nvPr>
            <p:ph type="sldNum" sz="quarter" idx="12"/>
          </p:nvPr>
        </p:nvSpPr>
        <p:spPr>
          <a:xfrm>
            <a:off x="8631088" y="4813300"/>
            <a:ext cx="549424" cy="228600"/>
          </a:xfrm>
        </p:spPr>
        <p:txBody>
          <a:bodyPr/>
          <a:lstStyle/>
          <a:p>
            <a:pPr>
              <a:defRPr/>
            </a:pPr>
            <a:fld id="{F2B9AE06-817C-4AC4-9B01-17B3E6EDA398}" type="slidenum">
              <a:rPr lang="de-DE" altLang="de-DE" smtClean="0"/>
              <a:pPr>
                <a:defRPr/>
              </a:pPr>
              <a:t>21</a:t>
            </a:fld>
            <a:endParaRPr lang="de-DE" altLang="de-DE" dirty="0"/>
          </a:p>
        </p:txBody>
      </p:sp>
      <p:graphicFrame>
        <p:nvGraphicFramePr>
          <p:cNvPr id="6" name="Diagramm 5"/>
          <p:cNvGraphicFramePr/>
          <p:nvPr>
            <p:extLst>
              <p:ext uri="{D42A27DB-BD31-4B8C-83A1-F6EECF244321}">
                <p14:modId xmlns:p14="http://schemas.microsoft.com/office/powerpoint/2010/main" val="4135076571"/>
              </p:ext>
            </p:extLst>
          </p:nvPr>
        </p:nvGraphicFramePr>
        <p:xfrm>
          <a:off x="2411760" y="1334690"/>
          <a:ext cx="6624736" cy="370721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platzhalter 3"/>
          <p:cNvSpPr txBox="1">
            <a:spLocks/>
          </p:cNvSpPr>
          <p:nvPr/>
        </p:nvSpPr>
        <p:spPr>
          <a:xfrm>
            <a:off x="218529" y="1948457"/>
            <a:ext cx="1979712" cy="3003798"/>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r>
              <a:rPr lang="de-DE" sz="1100" kern="0" smtClean="0"/>
              <a:t>Auffallend ist, dass bei Immobiliensuche ein breiterer Konsens zwischen der gesamten Stichprobe und jenen besteht, die einen Makler bei der Suche in Anspruch genommen haben.</a:t>
            </a:r>
            <a:endParaRPr lang="de-DE" sz="1100" kern="0" dirty="0"/>
          </a:p>
        </p:txBody>
      </p:sp>
      <p:sp>
        <p:nvSpPr>
          <p:cNvPr id="8" name="Textplatzhalter 2"/>
          <p:cNvSpPr txBox="1">
            <a:spLocks/>
          </p:cNvSpPr>
          <p:nvPr/>
        </p:nvSpPr>
        <p:spPr>
          <a:xfrm>
            <a:off x="164269" y="3867894"/>
            <a:ext cx="2088232" cy="337232"/>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DE" sz="700" kern="0" smtClean="0"/>
              <a:t>%-Werte, Basis: total, n=1000 und n=308, haben Makler bei Immobiliensuche in Anspruch genommen</a:t>
            </a:r>
            <a:endParaRPr lang="de-DE" sz="700" kern="0" dirty="0"/>
          </a:p>
        </p:txBody>
      </p:sp>
      <p:sp>
        <p:nvSpPr>
          <p:cNvPr id="9" name="Textplatzhalter 1"/>
          <p:cNvSpPr txBox="1">
            <a:spLocks/>
          </p:cNvSpPr>
          <p:nvPr/>
        </p:nvSpPr>
        <p:spPr>
          <a:xfrm>
            <a:off x="164269" y="4603363"/>
            <a:ext cx="2088232" cy="22860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AT" sz="700" kern="0" smtClean="0"/>
              <a:t>28. </a:t>
            </a:r>
            <a:r>
              <a:rPr lang="de-DE" sz="700" kern="0" smtClean="0"/>
              <a:t>Welche Leistungen eines Immobilienmaklers sind aus Ihrer Sicht besonders wichtig? Der Makler sollte…</a:t>
            </a:r>
            <a:endParaRPr lang="de-AT" sz="700" kern="0" smtClean="0"/>
          </a:p>
          <a:p>
            <a:endParaRPr lang="de-AT" kern="0" dirty="0"/>
          </a:p>
        </p:txBody>
      </p:sp>
    </p:spTree>
    <p:extLst>
      <p:ext uri="{BB962C8B-B14F-4D97-AF65-F5344CB8AC3E}">
        <p14:creationId xmlns:p14="http://schemas.microsoft.com/office/powerpoint/2010/main" val="2420837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2646939409"/>
              </p:ext>
            </p:extLst>
          </p:nvPr>
        </p:nvGraphicFramePr>
        <p:xfrm>
          <a:off x="1979712" y="1387425"/>
          <a:ext cx="7236296" cy="375607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p:txBody>
          <a:bodyPr/>
          <a:lstStyle/>
          <a:p>
            <a:r>
              <a:rPr lang="de-DE" sz="2100" b="1" dirty="0" smtClean="0"/>
              <a:t>Anforderungsprofil bei Verkauf/Vermietung 1</a:t>
            </a:r>
            <a:endParaRPr lang="de-AT" sz="2100" b="1" dirty="0"/>
          </a:p>
        </p:txBody>
      </p:sp>
      <p:sp>
        <p:nvSpPr>
          <p:cNvPr id="3" name="Foliennummernplatzhalter 2"/>
          <p:cNvSpPr>
            <a:spLocks noGrp="1"/>
          </p:cNvSpPr>
          <p:nvPr>
            <p:ph type="sldNum" sz="quarter" idx="12"/>
          </p:nvPr>
        </p:nvSpPr>
        <p:spPr>
          <a:xfrm>
            <a:off x="8639399" y="4803998"/>
            <a:ext cx="576609" cy="228600"/>
          </a:xfrm>
        </p:spPr>
        <p:txBody>
          <a:bodyPr/>
          <a:lstStyle/>
          <a:p>
            <a:pPr>
              <a:defRPr/>
            </a:pPr>
            <a:fld id="{F2B9AE06-817C-4AC4-9B01-17B3E6EDA398}" type="slidenum">
              <a:rPr lang="de-DE" altLang="de-DE" smtClean="0"/>
              <a:pPr>
                <a:defRPr/>
              </a:pPr>
              <a:t>22</a:t>
            </a:fld>
            <a:endParaRPr lang="de-DE" altLang="de-DE" dirty="0"/>
          </a:p>
        </p:txBody>
      </p:sp>
      <p:sp>
        <p:nvSpPr>
          <p:cNvPr id="7" name="Textplatzhalter 3"/>
          <p:cNvSpPr txBox="1">
            <a:spLocks/>
          </p:cNvSpPr>
          <p:nvPr/>
        </p:nvSpPr>
        <p:spPr>
          <a:xfrm>
            <a:off x="0" y="2211710"/>
            <a:ext cx="1979712" cy="293179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r>
              <a:rPr lang="de-DE" sz="1100" kern="0" smtClean="0"/>
              <a:t>Personen, die einen Makler für Verkauf und Vermietung in Anspruch genommen haben, zeigen deutlich höhere Werte beim Anforderungsprofil.</a:t>
            </a:r>
            <a:endParaRPr lang="de-DE" sz="1100" kern="0" dirty="0"/>
          </a:p>
        </p:txBody>
      </p:sp>
      <p:sp>
        <p:nvSpPr>
          <p:cNvPr id="8" name="Textplatzhalter 2"/>
          <p:cNvSpPr txBox="1">
            <a:spLocks/>
          </p:cNvSpPr>
          <p:nvPr/>
        </p:nvSpPr>
        <p:spPr>
          <a:xfrm>
            <a:off x="251521" y="3939902"/>
            <a:ext cx="1728192" cy="22225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DE" sz="700" kern="0" smtClean="0"/>
              <a:t>%-Werte, Basis: total, n=1000 und n=129, haben Makler bei Verkauf/Vermietung in Anspruch genommen</a:t>
            </a:r>
            <a:endParaRPr lang="de-DE" sz="700" kern="0" dirty="0"/>
          </a:p>
        </p:txBody>
      </p:sp>
      <p:sp>
        <p:nvSpPr>
          <p:cNvPr id="9" name="Textplatzhalter 1"/>
          <p:cNvSpPr txBox="1">
            <a:spLocks/>
          </p:cNvSpPr>
          <p:nvPr/>
        </p:nvSpPr>
        <p:spPr>
          <a:xfrm>
            <a:off x="251521" y="4503390"/>
            <a:ext cx="1656183" cy="22860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AT" sz="700" kern="0" dirty="0" smtClean="0"/>
              <a:t>27. </a:t>
            </a:r>
            <a:r>
              <a:rPr lang="de-DE" sz="700" kern="0" dirty="0" smtClean="0"/>
              <a:t>Welche Leistungen eines Immobilienmaklers sind aus Ihrer Sicht besonders wichtig? Der Makler sollte…</a:t>
            </a:r>
            <a:endParaRPr lang="de-AT" sz="700" kern="0" dirty="0" smtClean="0"/>
          </a:p>
          <a:p>
            <a:endParaRPr lang="de-AT" sz="900" kern="0" dirty="0"/>
          </a:p>
        </p:txBody>
      </p:sp>
    </p:spTree>
    <p:extLst>
      <p:ext uri="{BB962C8B-B14F-4D97-AF65-F5344CB8AC3E}">
        <p14:creationId xmlns:p14="http://schemas.microsoft.com/office/powerpoint/2010/main" val="1092805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1613279923"/>
              </p:ext>
            </p:extLst>
          </p:nvPr>
        </p:nvGraphicFramePr>
        <p:xfrm>
          <a:off x="1979712" y="1387425"/>
          <a:ext cx="7236296" cy="375607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p:txBody>
          <a:bodyPr/>
          <a:lstStyle/>
          <a:p>
            <a:r>
              <a:rPr lang="de-DE" sz="2100" b="1" dirty="0" smtClean="0"/>
              <a:t>Anforderungsprofil bei Verkauf/Vermietung 2</a:t>
            </a:r>
            <a:endParaRPr lang="de-AT" sz="2100" b="1" dirty="0"/>
          </a:p>
        </p:txBody>
      </p:sp>
      <p:sp>
        <p:nvSpPr>
          <p:cNvPr id="3" name="Foliennummernplatzhalter 2"/>
          <p:cNvSpPr>
            <a:spLocks noGrp="1"/>
          </p:cNvSpPr>
          <p:nvPr>
            <p:ph type="sldNum" sz="quarter" idx="12"/>
          </p:nvPr>
        </p:nvSpPr>
        <p:spPr>
          <a:xfrm>
            <a:off x="8639399" y="4803998"/>
            <a:ext cx="576609" cy="228600"/>
          </a:xfrm>
        </p:spPr>
        <p:txBody>
          <a:bodyPr/>
          <a:lstStyle/>
          <a:p>
            <a:pPr>
              <a:defRPr/>
            </a:pPr>
            <a:fld id="{F2B9AE06-817C-4AC4-9B01-17B3E6EDA398}" type="slidenum">
              <a:rPr lang="de-DE" altLang="de-DE" smtClean="0"/>
              <a:pPr>
                <a:defRPr/>
              </a:pPr>
              <a:t>23</a:t>
            </a:fld>
            <a:endParaRPr lang="de-DE" altLang="de-DE" dirty="0"/>
          </a:p>
        </p:txBody>
      </p:sp>
      <p:sp>
        <p:nvSpPr>
          <p:cNvPr id="7" name="Textplatzhalter 3"/>
          <p:cNvSpPr txBox="1">
            <a:spLocks/>
          </p:cNvSpPr>
          <p:nvPr/>
        </p:nvSpPr>
        <p:spPr>
          <a:xfrm>
            <a:off x="0" y="2211710"/>
            <a:ext cx="1979712" cy="293179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r>
              <a:rPr lang="de-DE" sz="1100" kern="0" dirty="0" smtClean="0"/>
              <a:t>Personen, die einen Makler für Verkauf und Vermietung in Anspruch genommen haben, zeigen deutlich höhere Werte beim Anforderungsprofil.</a:t>
            </a:r>
            <a:endParaRPr lang="de-DE" sz="1100" kern="0" dirty="0"/>
          </a:p>
        </p:txBody>
      </p:sp>
      <p:sp>
        <p:nvSpPr>
          <p:cNvPr id="8" name="Textplatzhalter 2"/>
          <p:cNvSpPr txBox="1">
            <a:spLocks/>
          </p:cNvSpPr>
          <p:nvPr/>
        </p:nvSpPr>
        <p:spPr>
          <a:xfrm>
            <a:off x="251521" y="3939902"/>
            <a:ext cx="1728192" cy="22225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DE" sz="700" kern="0" smtClean="0"/>
              <a:t>%-Werte, Basis: total, n=1000 und n=129, haben Makler bei Verkauf/Vermietung in Anspruch genommen</a:t>
            </a:r>
            <a:endParaRPr lang="de-DE" sz="700" kern="0" dirty="0"/>
          </a:p>
        </p:txBody>
      </p:sp>
      <p:sp>
        <p:nvSpPr>
          <p:cNvPr id="9" name="Textplatzhalter 1"/>
          <p:cNvSpPr txBox="1">
            <a:spLocks/>
          </p:cNvSpPr>
          <p:nvPr/>
        </p:nvSpPr>
        <p:spPr>
          <a:xfrm>
            <a:off x="251521" y="4503390"/>
            <a:ext cx="1656183" cy="228600"/>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marL="0" indent="0">
              <a:buFontTx/>
              <a:buNone/>
            </a:pPr>
            <a:r>
              <a:rPr lang="de-AT" sz="700" kern="0" dirty="0" smtClean="0"/>
              <a:t>27. </a:t>
            </a:r>
            <a:r>
              <a:rPr lang="de-DE" sz="700" kern="0" dirty="0" smtClean="0"/>
              <a:t>Welche Leistungen eines Immobilienmaklers sind aus Ihrer Sicht besonders wichtig? Der Makler sollte…</a:t>
            </a:r>
            <a:endParaRPr lang="de-AT" sz="700" kern="0" dirty="0" smtClean="0"/>
          </a:p>
          <a:p>
            <a:endParaRPr lang="de-AT" sz="900" kern="0" dirty="0"/>
          </a:p>
        </p:txBody>
      </p:sp>
    </p:spTree>
    <p:extLst>
      <p:ext uri="{BB962C8B-B14F-4D97-AF65-F5344CB8AC3E}">
        <p14:creationId xmlns:p14="http://schemas.microsoft.com/office/powerpoint/2010/main" val="806919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7889550" y="3723878"/>
            <a:ext cx="1074937" cy="985936"/>
          </a:xfrm>
          <a:prstGeom prst="roundRect">
            <a:avLst/>
          </a:prstGeom>
          <a:solidFill>
            <a:srgbClr val="FFFF99"/>
          </a:solidFill>
          <a:ln>
            <a:solidFill>
              <a:srgbClr val="FFF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graphicFrame>
        <p:nvGraphicFramePr>
          <p:cNvPr id="6" name="Diagramm 5"/>
          <p:cNvGraphicFramePr/>
          <p:nvPr>
            <p:extLst>
              <p:ext uri="{D42A27DB-BD31-4B8C-83A1-F6EECF244321}">
                <p14:modId xmlns:p14="http://schemas.microsoft.com/office/powerpoint/2010/main" val="1943914044"/>
              </p:ext>
            </p:extLst>
          </p:nvPr>
        </p:nvGraphicFramePr>
        <p:xfrm>
          <a:off x="1691681" y="1387425"/>
          <a:ext cx="7446801" cy="3560589"/>
        </p:xfrm>
        <a:graphic>
          <a:graphicData uri="http://schemas.openxmlformats.org/drawingml/2006/chart">
            <c:chart xmlns:c="http://schemas.openxmlformats.org/drawingml/2006/chart" xmlns:r="http://schemas.openxmlformats.org/officeDocument/2006/relationships" r:id="rId2"/>
          </a:graphicData>
        </a:graphic>
      </p:graphicFrame>
      <p:sp>
        <p:nvSpPr>
          <p:cNvPr id="13" name="Abgerundetes Rechteck 12"/>
          <p:cNvSpPr/>
          <p:nvPr/>
        </p:nvSpPr>
        <p:spPr>
          <a:xfrm>
            <a:off x="7889550" y="3068728"/>
            <a:ext cx="1074937" cy="566295"/>
          </a:xfrm>
          <a:prstGeom prst="roundRect">
            <a:avLst/>
          </a:prstGeom>
          <a:solidFill>
            <a:srgbClr val="FFFF99"/>
          </a:solidFill>
          <a:ln>
            <a:solidFill>
              <a:srgbClr val="FFF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12" name="Abgerundetes Rechteck 11"/>
          <p:cNvSpPr/>
          <p:nvPr/>
        </p:nvSpPr>
        <p:spPr>
          <a:xfrm>
            <a:off x="7856138" y="1930440"/>
            <a:ext cx="1074937" cy="1073358"/>
          </a:xfrm>
          <a:prstGeom prst="roundRect">
            <a:avLst/>
          </a:prstGeom>
          <a:solidFill>
            <a:srgbClr val="FFFF99"/>
          </a:solidFill>
          <a:ln>
            <a:solidFill>
              <a:srgbClr val="FFF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2" name="Titel 1"/>
          <p:cNvSpPr>
            <a:spLocks noGrp="1"/>
          </p:cNvSpPr>
          <p:nvPr>
            <p:ph type="title"/>
          </p:nvPr>
        </p:nvSpPr>
        <p:spPr/>
        <p:txBody>
          <a:bodyPr/>
          <a:lstStyle/>
          <a:p>
            <a:r>
              <a:rPr lang="de-DE" b="1" dirty="0" smtClean="0"/>
              <a:t>Der ideale Makler: Abgebende vs. Suchende</a:t>
            </a:r>
            <a:endParaRPr lang="de-AT" b="1" dirty="0"/>
          </a:p>
        </p:txBody>
      </p:sp>
      <p:sp>
        <p:nvSpPr>
          <p:cNvPr id="3" name="Foliennummernplatzhalter 2"/>
          <p:cNvSpPr>
            <a:spLocks noGrp="1"/>
          </p:cNvSpPr>
          <p:nvPr>
            <p:ph type="sldNum" sz="quarter" idx="12"/>
          </p:nvPr>
        </p:nvSpPr>
        <p:spPr>
          <a:xfrm>
            <a:off x="8639399" y="4853830"/>
            <a:ext cx="504601" cy="188070"/>
          </a:xfrm>
        </p:spPr>
        <p:txBody>
          <a:bodyPr/>
          <a:lstStyle/>
          <a:p>
            <a:pPr>
              <a:defRPr/>
            </a:pPr>
            <a:fld id="{F2B9AE06-817C-4AC4-9B01-17B3E6EDA398}" type="slidenum">
              <a:rPr lang="de-DE" altLang="de-DE" smtClean="0"/>
              <a:pPr>
                <a:defRPr/>
              </a:pPr>
              <a:t>24</a:t>
            </a:fld>
            <a:endParaRPr lang="de-DE" altLang="de-DE" dirty="0"/>
          </a:p>
        </p:txBody>
      </p:sp>
      <p:sp>
        <p:nvSpPr>
          <p:cNvPr id="7" name="Textplatzhalter 3"/>
          <p:cNvSpPr txBox="1">
            <a:spLocks/>
          </p:cNvSpPr>
          <p:nvPr/>
        </p:nvSpPr>
        <p:spPr>
          <a:xfrm>
            <a:off x="0" y="1780061"/>
            <a:ext cx="1874291" cy="3261839"/>
          </a:xfrm>
        </p:spPr>
        <p:txBody>
          <a:bodyPr/>
          <a:lstStyle>
            <a:lvl1pPr marL="257175" indent="-257175" algn="l" rtl="0" eaLnBrk="0" fontAlgn="base" hangingPunct="0">
              <a:spcBef>
                <a:spcPct val="20000"/>
              </a:spcBef>
              <a:spcAft>
                <a:spcPct val="0"/>
              </a:spcAft>
              <a:buChar char="•"/>
              <a:defRPr>
                <a:solidFill>
                  <a:schemeClr val="tx1"/>
                </a:solidFill>
                <a:latin typeface="+mn-lt"/>
                <a:ea typeface="ＭＳ Ｐゴシック" charset="-128"/>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a:solidFill>
                  <a:schemeClr val="tx1"/>
                </a:solidFill>
                <a:latin typeface="+mn-lt"/>
                <a:ea typeface="ＭＳ Ｐゴシック" charset="-128"/>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r>
              <a:rPr lang="de-DE" sz="1000" kern="0" dirty="0" smtClean="0"/>
              <a:t>Suchende legen mehr Wert auf Beratung, 360 Grad Rundgang, Unterstützung beim Vertrag, Übergabe der Immobilie und Objektpräsentation</a:t>
            </a:r>
          </a:p>
          <a:p>
            <a:pPr marL="0" indent="0">
              <a:buNone/>
            </a:pPr>
            <a:endParaRPr lang="de-DE" sz="1000" kern="0" dirty="0" smtClean="0"/>
          </a:p>
          <a:p>
            <a:r>
              <a:rPr lang="de-DE" sz="1000" kern="0" dirty="0" smtClean="0"/>
              <a:t>Anbieter legen mehr Gewicht auf die rechtlichen Rahmen-bedingungen, Fotos vom Objekt, schrift-</a:t>
            </a:r>
            <a:r>
              <a:rPr lang="de-DE" sz="1000" kern="0" dirty="0" err="1" smtClean="0"/>
              <a:t>liche</a:t>
            </a:r>
            <a:r>
              <a:rPr lang="de-DE" sz="1000" kern="0" dirty="0" smtClean="0"/>
              <a:t> </a:t>
            </a:r>
            <a:r>
              <a:rPr lang="de-DE" sz="1000" kern="0" dirty="0" err="1" smtClean="0"/>
              <a:t>Objektpräsen-tation</a:t>
            </a:r>
            <a:r>
              <a:rPr lang="de-DE" sz="1000" kern="0" dirty="0" smtClean="0"/>
              <a:t>, Selektion der Interessenten und Bonitätsprüfung.</a:t>
            </a:r>
            <a:endParaRPr lang="de-DE" sz="1000" kern="0" dirty="0"/>
          </a:p>
        </p:txBody>
      </p:sp>
      <p:sp>
        <p:nvSpPr>
          <p:cNvPr id="8" name="Textfeld 7"/>
          <p:cNvSpPr txBox="1"/>
          <p:nvPr/>
        </p:nvSpPr>
        <p:spPr>
          <a:xfrm>
            <a:off x="7961559" y="2292220"/>
            <a:ext cx="864096" cy="507831"/>
          </a:xfrm>
          <a:prstGeom prst="rect">
            <a:avLst/>
          </a:prstGeom>
          <a:noFill/>
        </p:spPr>
        <p:txBody>
          <a:bodyPr wrap="square" rtlCol="0">
            <a:spAutoFit/>
          </a:bodyPr>
          <a:lstStyle/>
          <a:p>
            <a:r>
              <a:rPr lang="de-DE" sz="900" dirty="0"/>
              <a:t>F</a:t>
            </a:r>
            <a:r>
              <a:rPr lang="de-DE" sz="900" dirty="0" smtClean="0"/>
              <a:t>ür Suchende wichtiger</a:t>
            </a:r>
            <a:endParaRPr lang="de-AT" sz="900" dirty="0"/>
          </a:p>
        </p:txBody>
      </p:sp>
      <p:sp>
        <p:nvSpPr>
          <p:cNvPr id="9" name="Textfeld 8"/>
          <p:cNvSpPr txBox="1"/>
          <p:nvPr/>
        </p:nvSpPr>
        <p:spPr>
          <a:xfrm>
            <a:off x="7956376" y="3210530"/>
            <a:ext cx="1008112" cy="369332"/>
          </a:xfrm>
          <a:prstGeom prst="rect">
            <a:avLst/>
          </a:prstGeom>
          <a:noFill/>
        </p:spPr>
        <p:txBody>
          <a:bodyPr wrap="square" rtlCol="0">
            <a:spAutoFit/>
          </a:bodyPr>
          <a:lstStyle/>
          <a:p>
            <a:r>
              <a:rPr lang="de-DE" sz="900" dirty="0" smtClean="0"/>
              <a:t>Für beide wichtig</a:t>
            </a:r>
            <a:endParaRPr lang="de-AT" sz="900" dirty="0"/>
          </a:p>
        </p:txBody>
      </p:sp>
      <p:sp>
        <p:nvSpPr>
          <p:cNvPr id="14" name="Rechteck 13"/>
          <p:cNvSpPr/>
          <p:nvPr/>
        </p:nvSpPr>
        <p:spPr>
          <a:xfrm>
            <a:off x="1979712" y="4867873"/>
            <a:ext cx="6174432" cy="215444"/>
          </a:xfrm>
          <a:prstGeom prst="rect">
            <a:avLst/>
          </a:prstGeom>
        </p:spPr>
        <p:txBody>
          <a:bodyPr wrap="square">
            <a:spAutoFit/>
          </a:bodyPr>
          <a:lstStyle/>
          <a:p>
            <a:r>
              <a:rPr lang="de-DE" sz="800" dirty="0"/>
              <a:t>%-Werte, Basis: haben Makler bei Immobiliensuche und Vermietung/Verkauf in Anspruch genommen</a:t>
            </a:r>
          </a:p>
        </p:txBody>
      </p:sp>
    </p:spTree>
    <p:extLst>
      <p:ext uri="{BB962C8B-B14F-4D97-AF65-F5344CB8AC3E}">
        <p14:creationId xmlns:p14="http://schemas.microsoft.com/office/powerpoint/2010/main" val="96076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Fazit: Sicherheit &amp; Fairness sind gefragt </a:t>
            </a:r>
            <a:endParaRPr lang="de-AT" b="1" dirty="0"/>
          </a:p>
        </p:txBody>
      </p:sp>
      <p:sp>
        <p:nvSpPr>
          <p:cNvPr id="3" name="Inhaltsplatzhalter 2"/>
          <p:cNvSpPr>
            <a:spLocks noGrp="1"/>
          </p:cNvSpPr>
          <p:nvPr>
            <p:ph idx="1"/>
          </p:nvPr>
        </p:nvSpPr>
        <p:spPr>
          <a:xfrm>
            <a:off x="451037" y="1923678"/>
            <a:ext cx="8229600" cy="2736304"/>
          </a:xfrm>
        </p:spPr>
        <p:txBody>
          <a:bodyPr/>
          <a:lstStyle/>
          <a:p>
            <a:r>
              <a:rPr lang="de-DE" dirty="0" smtClean="0"/>
              <a:t>Das Anforderungsprofil an Makler bei Verkauf/Vermietung ist weniger konkret als bei der Immobiliensuche.</a:t>
            </a:r>
          </a:p>
          <a:p>
            <a:r>
              <a:rPr lang="de-DE" dirty="0" smtClean="0"/>
              <a:t>Abgeber legen vor allem Wert auf Sicherheit &amp; Service: Rechtsicherheit, kompetente Beratung, Bonitätsprüfung der Interessenten und konkrete Unterstützungsmaßnahmen bei Verkauf bzw. Vermietung ihres Objektes</a:t>
            </a:r>
          </a:p>
          <a:p>
            <a:r>
              <a:rPr lang="de-DE" dirty="0" smtClean="0"/>
              <a:t>Suchende legen vor allem Wert auf Fairness &amp; Transparenz: Objektive Fotos &amp; Exposés, 360° Rundgänge, Beratung Miete vs. Kauf, Unterstützung bei Kauf/Mietvertrag</a:t>
            </a:r>
            <a:endParaRPr lang="de-AT" dirty="0"/>
          </a:p>
        </p:txBody>
      </p:sp>
    </p:spTree>
    <p:extLst>
      <p:ext uri="{BB962C8B-B14F-4D97-AF65-F5344CB8AC3E}">
        <p14:creationId xmlns:p14="http://schemas.microsoft.com/office/powerpoint/2010/main" val="2036627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1482" y="1060015"/>
            <a:ext cx="8460998" cy="1043101"/>
          </a:xfrm>
        </p:spPr>
        <p:txBody>
          <a:bodyPr/>
          <a:lstStyle/>
          <a:p>
            <a:r>
              <a:rPr lang="de-DE" b="1" dirty="0" smtClean="0"/>
              <a:t>Die Lösung des Dilemmas: </a:t>
            </a:r>
            <a:br>
              <a:rPr lang="de-DE" b="1" dirty="0" smtClean="0"/>
            </a:br>
            <a:r>
              <a:rPr lang="de-DE" b="1" dirty="0" smtClean="0"/>
              <a:t>Die Raiffeisen Immobilien Leistungsgarantie  </a:t>
            </a:r>
            <a:endParaRPr lang="de-AT" b="1" dirty="0"/>
          </a:p>
        </p:txBody>
      </p:sp>
      <p:sp>
        <p:nvSpPr>
          <p:cNvPr id="3" name="Inhaltsplatzhalter 2"/>
          <p:cNvSpPr>
            <a:spLocks noGrp="1"/>
          </p:cNvSpPr>
          <p:nvPr>
            <p:ph idx="1"/>
          </p:nvPr>
        </p:nvSpPr>
        <p:spPr>
          <a:xfrm>
            <a:off x="450419" y="1923678"/>
            <a:ext cx="8229600" cy="2450477"/>
          </a:xfrm>
        </p:spPr>
        <p:txBody>
          <a:bodyPr/>
          <a:lstStyle/>
          <a:p>
            <a:r>
              <a:rPr lang="de-DE" dirty="0" smtClean="0"/>
              <a:t>9 klar definierte Leistungspakete mit 55 Einzelleistungen</a:t>
            </a:r>
          </a:p>
          <a:p>
            <a:r>
              <a:rPr lang="de-DE" dirty="0" smtClean="0"/>
              <a:t>von der Objektaufnahme und Aufbereitung aller Unterlagen über Exposé &amp; Verkaufsstrategie bis zu Besichtigungen, Kaufabschluss &amp; After-</a:t>
            </a:r>
            <a:r>
              <a:rPr lang="de-DE" dirty="0" err="1" smtClean="0"/>
              <a:t>Sales</a:t>
            </a:r>
            <a:r>
              <a:rPr lang="de-DE" dirty="0" smtClean="0"/>
              <a:t>-Services</a:t>
            </a:r>
          </a:p>
          <a:p>
            <a:r>
              <a:rPr lang="de-DE" dirty="0" smtClean="0"/>
              <a:t>Leistungen werden bei Unterzeichnung des Vermittlungsauftrages schriftlich vereinbart – für Kunden &amp; Makler jederzeit überprüfbar</a:t>
            </a:r>
          </a:p>
          <a:p>
            <a:r>
              <a:rPr lang="de-DE" dirty="0" smtClean="0"/>
              <a:t>Geplant: elektronisches Abgeber-</a:t>
            </a:r>
            <a:r>
              <a:rPr lang="de-DE" dirty="0" err="1" smtClean="0"/>
              <a:t>Informationssysstem</a:t>
            </a:r>
            <a:r>
              <a:rPr lang="de-DE" dirty="0" smtClean="0"/>
              <a:t> in Echtzeit, mittels Login auf www.raiffeisen-immobilien.at</a:t>
            </a:r>
            <a:endParaRPr lang="de-AT" dirty="0"/>
          </a:p>
        </p:txBody>
      </p:sp>
      <p:sp>
        <p:nvSpPr>
          <p:cNvPr id="4" name="Textfeld 3"/>
          <p:cNvSpPr txBox="1"/>
          <p:nvPr/>
        </p:nvSpPr>
        <p:spPr>
          <a:xfrm>
            <a:off x="2411760" y="4549711"/>
            <a:ext cx="3190429" cy="369332"/>
          </a:xfrm>
          <a:prstGeom prst="rect">
            <a:avLst/>
          </a:prstGeom>
          <a:noFill/>
        </p:spPr>
        <p:txBody>
          <a:bodyPr wrap="square" rtlCol="0">
            <a:spAutoFit/>
          </a:bodyPr>
          <a:lstStyle/>
          <a:p>
            <a:r>
              <a:rPr lang="de-DE" dirty="0">
                <a:latin typeface="Verdana" charset="0"/>
                <a:ea typeface="Verdana" charset="0"/>
                <a:cs typeface="Verdana" charset="0"/>
              </a:rPr>
              <a:t>Fairness &amp; </a:t>
            </a:r>
            <a:r>
              <a:rPr lang="de-DE" dirty="0" smtClean="0">
                <a:latin typeface="Verdana" charset="0"/>
                <a:ea typeface="Verdana" charset="0"/>
                <a:cs typeface="Verdana" charset="0"/>
              </a:rPr>
              <a:t>Transparenz !</a:t>
            </a:r>
            <a:endParaRPr lang="de-AT" dirty="0">
              <a:latin typeface="Verdana" charset="0"/>
              <a:ea typeface="Verdana" charset="0"/>
              <a:cs typeface="Verdana" charset="0"/>
            </a:endParaRPr>
          </a:p>
        </p:txBody>
      </p:sp>
      <p:sp>
        <p:nvSpPr>
          <p:cNvPr id="5" name="Pfeil nach rechts 4"/>
          <p:cNvSpPr/>
          <p:nvPr/>
        </p:nvSpPr>
        <p:spPr>
          <a:xfrm>
            <a:off x="1331640" y="4492061"/>
            <a:ext cx="978408" cy="484632"/>
          </a:xfrm>
          <a:prstGeom prst="rightArrow">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4081880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bwMode="auto">
          <a:xfrm>
            <a:off x="468313" y="2571751"/>
            <a:ext cx="8229600" cy="2082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AT" sz="2400" b="1" dirty="0" smtClean="0"/>
              <a:t>Der ideale Immobilienmakler: Wunsch &amp; Wirklichkeit</a:t>
            </a:r>
            <a:br>
              <a:rPr lang="de-AT" sz="2400" b="1" dirty="0" smtClean="0"/>
            </a:br>
            <a:r>
              <a:rPr lang="de-AT" sz="1800" dirty="0"/>
              <a:t>Eine quantitative </a:t>
            </a:r>
            <a:r>
              <a:rPr lang="de-AT" sz="1800" dirty="0" smtClean="0"/>
              <a:t>Studie</a:t>
            </a:r>
            <a:r>
              <a:rPr lang="de-AT" sz="1800" dirty="0"/>
              <a:t/>
            </a:r>
            <a:br>
              <a:rPr lang="de-AT" sz="1800" dirty="0"/>
            </a:br>
            <a:r>
              <a:rPr lang="de-AT" sz="2400" dirty="0"/>
              <a:t/>
            </a:r>
            <a:br>
              <a:rPr lang="de-AT" sz="2400" dirty="0"/>
            </a:br>
            <a:r>
              <a:rPr lang="de-AT" sz="1600" dirty="0" smtClean="0"/>
              <a:t>24. August 2020</a:t>
            </a:r>
            <a:endParaRPr lang="de-DE" altLang="de-DE" sz="1600" b="1" dirty="0" smtClean="0">
              <a:latin typeface="Verdana" pitchFamily="34" charset="0"/>
              <a:ea typeface="ＭＳ Ｐゴシック" pitchFamily="34" charset="-128"/>
            </a:endParaRPr>
          </a:p>
        </p:txBody>
      </p:sp>
    </p:spTree>
    <p:extLst>
      <p:ext uri="{BB962C8B-B14F-4D97-AF65-F5344CB8AC3E}">
        <p14:creationId xmlns:p14="http://schemas.microsoft.com/office/powerpoint/2010/main" val="7988634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Backup</a:t>
            </a:r>
            <a:endParaRPr lang="de-AT" b="1" dirty="0"/>
          </a:p>
        </p:txBody>
      </p:sp>
    </p:spTree>
    <p:extLst>
      <p:ext uri="{BB962C8B-B14F-4D97-AF65-F5344CB8AC3E}">
        <p14:creationId xmlns:p14="http://schemas.microsoft.com/office/powerpoint/2010/main" val="3545283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Corona und der Immobilienmarkt</a:t>
            </a:r>
            <a:endParaRPr lang="de-AT" b="1" dirty="0"/>
          </a:p>
        </p:txBody>
      </p:sp>
      <p:sp>
        <p:nvSpPr>
          <p:cNvPr id="3" name="Inhaltsplatzhalter 2"/>
          <p:cNvSpPr>
            <a:spLocks noGrp="1"/>
          </p:cNvSpPr>
          <p:nvPr>
            <p:ph idx="1"/>
          </p:nvPr>
        </p:nvSpPr>
        <p:spPr>
          <a:xfrm>
            <a:off x="451037" y="1563638"/>
            <a:ext cx="8585459" cy="3311872"/>
          </a:xfrm>
        </p:spPr>
        <p:txBody>
          <a:bodyPr/>
          <a:lstStyle/>
          <a:p>
            <a:r>
              <a:rPr lang="de-DE" dirty="0" smtClean="0"/>
              <a:t>Wohnimmobilien: </a:t>
            </a:r>
          </a:p>
          <a:p>
            <a:pPr lvl="1"/>
            <a:r>
              <a:rPr lang="de-DE" sz="1600" dirty="0" smtClean="0"/>
              <a:t>Nachfrage nach einer „Delle“ während des </a:t>
            </a:r>
            <a:r>
              <a:rPr lang="de-DE" sz="1600" dirty="0" err="1" smtClean="0"/>
              <a:t>Shutdown</a:t>
            </a:r>
            <a:r>
              <a:rPr lang="de-DE" sz="1600" dirty="0" smtClean="0"/>
              <a:t> ungebrochen gut: +30% Anfragen im 1. HJ bei Raiffeisen Immobilien</a:t>
            </a:r>
          </a:p>
          <a:p>
            <a:pPr lvl="1"/>
            <a:r>
              <a:rPr lang="de-DE" sz="1600" dirty="0" smtClean="0"/>
              <a:t>Vorerst keine großen Auswirkungen auf Immobilienpreise im Kaufsegment</a:t>
            </a:r>
          </a:p>
          <a:p>
            <a:pPr lvl="1"/>
            <a:r>
              <a:rPr lang="de-DE" sz="1600" dirty="0" smtClean="0"/>
              <a:t>Trend zu Freiflächen und Wohnen im Grünen, mehr Platz für Homeoffice</a:t>
            </a:r>
          </a:p>
          <a:p>
            <a:r>
              <a:rPr lang="de-DE" dirty="0" smtClean="0"/>
              <a:t>Investmentimmobilien:</a:t>
            </a:r>
          </a:p>
          <a:p>
            <a:pPr lvl="1"/>
            <a:r>
              <a:rPr lang="de-DE" sz="1600" dirty="0"/>
              <a:t>Gute Nachfrage </a:t>
            </a:r>
            <a:endParaRPr lang="de-DE" sz="1600" dirty="0" smtClean="0"/>
          </a:p>
          <a:p>
            <a:pPr lvl="1"/>
            <a:r>
              <a:rPr lang="de-DE" sz="1600" dirty="0" smtClean="0"/>
              <a:t>Auch Zinshäuser, Grundstücke</a:t>
            </a:r>
            <a:r>
              <a:rPr lang="de-DE" sz="1600" dirty="0"/>
              <a:t>, Land &amp; Forstwirtschaften sind gefragt</a:t>
            </a:r>
          </a:p>
          <a:p>
            <a:r>
              <a:rPr lang="de-DE" dirty="0" smtClean="0"/>
              <a:t>Gewerbeimmobilien leiden unter der rückläufigen Nachfrage, Ausnahme: Logistik</a:t>
            </a:r>
          </a:p>
          <a:p>
            <a:r>
              <a:rPr lang="de-DE" dirty="0" smtClean="0"/>
              <a:t>Büros: langfristig rückläufiger Flächenbedarf wg. Homeoffice</a:t>
            </a:r>
            <a:endParaRPr lang="de-AT" dirty="0"/>
          </a:p>
        </p:txBody>
      </p:sp>
    </p:spTree>
    <p:extLst>
      <p:ext uri="{BB962C8B-B14F-4D97-AF65-F5344CB8AC3E}">
        <p14:creationId xmlns:p14="http://schemas.microsoft.com/office/powerpoint/2010/main" val="340290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ohnung, Blick, Innenraum, Zimmer, Modern, 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3998"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0" y="1"/>
            <a:ext cx="4572000" cy="5143500"/>
          </a:xfrm>
          <a:solidFill>
            <a:schemeClr val="bg1">
              <a:alpha val="80000"/>
            </a:schemeClr>
          </a:solidFill>
        </p:spPr>
        <p:txBody>
          <a:bodyPr tIns="540000" anchor="t" anchorCtr="0"/>
          <a:lstStyle/>
          <a:p>
            <a:pPr marL="0" indent="0">
              <a:spcBef>
                <a:spcPts val="0"/>
              </a:spcBef>
              <a:spcAft>
                <a:spcPts val="600"/>
              </a:spcAft>
              <a:buNone/>
            </a:pPr>
            <a:r>
              <a:rPr lang="de-DE" sz="1400" b="1" dirty="0" smtClean="0">
                <a:solidFill>
                  <a:schemeClr val="tx1"/>
                </a:solidFill>
              </a:rPr>
              <a:t>Wohnungsgröße &amp; Corona</a:t>
            </a:r>
            <a:r>
              <a:rPr lang="de-DE" sz="1400" dirty="0" smtClean="0">
                <a:solidFill>
                  <a:schemeClr val="tx1"/>
                </a:solidFill>
              </a:rPr>
              <a:t/>
            </a:r>
            <a:br>
              <a:rPr lang="de-DE" sz="1400" dirty="0" smtClean="0">
                <a:solidFill>
                  <a:schemeClr val="tx1"/>
                </a:solidFill>
              </a:rPr>
            </a:br>
            <a:r>
              <a:rPr lang="de-DE" sz="1400" dirty="0" smtClean="0">
                <a:solidFill>
                  <a:schemeClr val="tx1"/>
                </a:solidFill>
              </a:rPr>
              <a:t/>
            </a:r>
            <a:br>
              <a:rPr lang="de-DE" sz="1400" dirty="0" smtClean="0">
                <a:solidFill>
                  <a:schemeClr val="tx1"/>
                </a:solidFill>
              </a:rPr>
            </a:br>
            <a:r>
              <a:rPr lang="de-DE" sz="1400" dirty="0">
                <a:solidFill>
                  <a:schemeClr val="tx1"/>
                </a:solidFill>
              </a:rPr>
              <a:t>Während der Corona-Krise </a:t>
            </a:r>
            <a:r>
              <a:rPr lang="de-DE" sz="1400" dirty="0" smtClean="0">
                <a:solidFill>
                  <a:schemeClr val="tx1"/>
                </a:solidFill>
              </a:rPr>
              <a:t>zeigt sich die Mehrheit der Bevölkerung mit der Größe ihres Wohnraumes zufrieden, 8</a:t>
            </a:r>
            <a:r>
              <a:rPr lang="de-DE" sz="1400" dirty="0">
                <a:solidFill>
                  <a:schemeClr val="tx1"/>
                </a:solidFill>
              </a:rPr>
              <a:t>% </a:t>
            </a:r>
            <a:r>
              <a:rPr lang="de-DE" sz="1400" dirty="0" smtClean="0">
                <a:solidFill>
                  <a:schemeClr val="tx1"/>
                </a:solidFill>
              </a:rPr>
              <a:t>sind unzufriedener </a:t>
            </a:r>
            <a:r>
              <a:rPr lang="de-DE" sz="1400" dirty="0">
                <a:solidFill>
                  <a:schemeClr val="tx1"/>
                </a:solidFill>
              </a:rPr>
              <a:t>geworden. </a:t>
            </a:r>
            <a:r>
              <a:rPr lang="de-DE" sz="1400" dirty="0" smtClean="0">
                <a:solidFill>
                  <a:schemeClr val="tx1"/>
                </a:solidFill>
              </a:rPr>
              <a:t/>
            </a:r>
            <a:br>
              <a:rPr lang="de-DE" sz="1400" dirty="0" smtClean="0">
                <a:solidFill>
                  <a:schemeClr val="tx1"/>
                </a:solidFill>
              </a:rPr>
            </a:br>
            <a:r>
              <a:rPr lang="de-DE" sz="1400" dirty="0">
                <a:solidFill>
                  <a:schemeClr val="tx1"/>
                </a:solidFill>
              </a:rPr>
              <a:t/>
            </a:r>
            <a:br>
              <a:rPr lang="de-DE" sz="1400" dirty="0">
                <a:solidFill>
                  <a:schemeClr val="tx1"/>
                </a:solidFill>
              </a:rPr>
            </a:br>
            <a:r>
              <a:rPr lang="de-DE" sz="1400" dirty="0" smtClean="0">
                <a:solidFill>
                  <a:schemeClr val="tx1"/>
                </a:solidFill>
              </a:rPr>
              <a:t>Die Zufriedenheit hängt erwartungsgemäß </a:t>
            </a:r>
            <a:r>
              <a:rPr lang="de-DE" sz="1400" dirty="0">
                <a:solidFill>
                  <a:schemeClr val="tx1"/>
                </a:solidFill>
              </a:rPr>
              <a:t>eng von der Anzahl der zur für Verfügung stehenden Quadratmeter ab: Hat man nur bis zu 60m2 Wohnfläche, beträgt die Unzufriedenheit 20%, bei 61-90 m2 immerhin noch 12%.</a:t>
            </a:r>
            <a:br>
              <a:rPr lang="de-DE" sz="1400" dirty="0">
                <a:solidFill>
                  <a:schemeClr val="tx1"/>
                </a:solidFill>
              </a:rPr>
            </a:br>
            <a:r>
              <a:rPr lang="de-DE" sz="1400" dirty="0">
                <a:solidFill>
                  <a:schemeClr val="tx1"/>
                </a:solidFill>
              </a:rPr>
              <a:t/>
            </a:r>
            <a:br>
              <a:rPr lang="de-DE" sz="1400" dirty="0">
                <a:solidFill>
                  <a:schemeClr val="tx1"/>
                </a:solidFill>
              </a:rPr>
            </a:br>
            <a:r>
              <a:rPr lang="de-DE" sz="1400" dirty="0" smtClean="0">
                <a:solidFill>
                  <a:schemeClr val="tx1"/>
                </a:solidFill>
              </a:rPr>
              <a:t>Hier </a:t>
            </a:r>
            <a:r>
              <a:rPr lang="de-DE" sz="1400" dirty="0">
                <a:solidFill>
                  <a:schemeClr val="tx1"/>
                </a:solidFill>
              </a:rPr>
              <a:t>entsteht also die Motivlage für ein zukünftiges Wohnen auf größerer Fläche – natürlich sofern Leistbarkeit gegeben ist.</a:t>
            </a:r>
            <a:br>
              <a:rPr lang="de-DE" sz="1400" dirty="0">
                <a:solidFill>
                  <a:schemeClr val="tx1"/>
                </a:solidFill>
              </a:rPr>
            </a:br>
            <a:endParaRPr lang="de-DE" sz="1400" dirty="0">
              <a:solidFill>
                <a:schemeClr val="tx1"/>
              </a:solidFill>
            </a:endParaRPr>
          </a:p>
        </p:txBody>
      </p:sp>
      <p:sp>
        <p:nvSpPr>
          <p:cNvPr id="3" name="Foliennummernplatzhalter 2"/>
          <p:cNvSpPr>
            <a:spLocks noGrp="1"/>
          </p:cNvSpPr>
          <p:nvPr>
            <p:ph type="sldNum" sz="quarter" idx="11"/>
          </p:nvPr>
        </p:nvSpPr>
        <p:spPr>
          <a:xfrm>
            <a:off x="8810212" y="4786314"/>
            <a:ext cx="367680" cy="357187"/>
          </a:xfrm>
        </p:spPr>
        <p:txBody>
          <a:bodyPr/>
          <a:lstStyle/>
          <a:p>
            <a:pPr>
              <a:defRPr/>
            </a:pPr>
            <a:fld id="{B4584EA9-C14D-914E-A8E0-EF5603E74658}" type="slidenum">
              <a:rPr lang="de-AT" smtClean="0"/>
              <a:pPr>
                <a:defRPr/>
              </a:pPr>
              <a:t>30</a:t>
            </a:fld>
            <a:endParaRPr lang="de-AT" dirty="0"/>
          </a:p>
        </p:txBody>
      </p:sp>
    </p:spTree>
    <p:extLst>
      <p:ext uri="{BB962C8B-B14F-4D97-AF65-F5344CB8AC3E}">
        <p14:creationId xmlns:p14="http://schemas.microsoft.com/office/powerpoint/2010/main" val="10856057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Inhaltsplatzhalter 9"/>
          <p:cNvGraphicFramePr>
            <a:graphicFrameLocks/>
          </p:cNvGraphicFramePr>
          <p:nvPr>
            <p:extLst>
              <p:ext uri="{D42A27DB-BD31-4B8C-83A1-F6EECF244321}">
                <p14:modId xmlns:p14="http://schemas.microsoft.com/office/powerpoint/2010/main" val="3695712387"/>
              </p:ext>
            </p:extLst>
          </p:nvPr>
        </p:nvGraphicFramePr>
        <p:xfrm>
          <a:off x="2545060" y="1989343"/>
          <a:ext cx="5986301" cy="2863645"/>
        </p:xfrm>
        <a:graphic>
          <a:graphicData uri="http://schemas.openxmlformats.org/drawingml/2006/chart">
            <c:chart xmlns:c="http://schemas.openxmlformats.org/drawingml/2006/chart" xmlns:r="http://schemas.openxmlformats.org/officeDocument/2006/relationships" r:id="rId3"/>
          </a:graphicData>
        </a:graphic>
      </p:graphicFrame>
      <p:sp>
        <p:nvSpPr>
          <p:cNvPr id="9" name="Titel 8"/>
          <p:cNvSpPr>
            <a:spLocks noGrp="1"/>
          </p:cNvSpPr>
          <p:nvPr>
            <p:ph type="title"/>
          </p:nvPr>
        </p:nvSpPr>
        <p:spPr/>
        <p:txBody>
          <a:bodyPr/>
          <a:lstStyle/>
          <a:p>
            <a:r>
              <a:rPr lang="de-DE" b="1" dirty="0" smtClean="0"/>
              <a:t>Zufriedenheit mit der Wohnungsgröße in der Corona Krise</a:t>
            </a:r>
            <a:endParaRPr lang="de-DE" b="1" dirty="0"/>
          </a:p>
        </p:txBody>
      </p:sp>
      <p:sp>
        <p:nvSpPr>
          <p:cNvPr id="2" name="Textplatzhalter 1"/>
          <p:cNvSpPr>
            <a:spLocks noGrp="1"/>
          </p:cNvSpPr>
          <p:nvPr>
            <p:ph type="body" sz="quarter" idx="4294967295"/>
          </p:nvPr>
        </p:nvSpPr>
        <p:spPr>
          <a:xfrm>
            <a:off x="3635896" y="4914900"/>
            <a:ext cx="5508104" cy="228600"/>
          </a:xfrm>
        </p:spPr>
        <p:txBody>
          <a:bodyPr/>
          <a:lstStyle/>
          <a:p>
            <a:pPr marL="0" lvl="0" indent="0">
              <a:buNone/>
            </a:pPr>
            <a:endParaRPr lang="de-AT" sz="1000" dirty="0"/>
          </a:p>
        </p:txBody>
      </p:sp>
      <p:sp>
        <p:nvSpPr>
          <p:cNvPr id="3" name="Textplatzhalter 2"/>
          <p:cNvSpPr>
            <a:spLocks noGrp="1"/>
          </p:cNvSpPr>
          <p:nvPr>
            <p:ph type="body" sz="quarter" idx="4294967295"/>
          </p:nvPr>
        </p:nvSpPr>
        <p:spPr>
          <a:xfrm>
            <a:off x="2852010" y="4659981"/>
            <a:ext cx="5680429" cy="346993"/>
          </a:xfrm>
        </p:spPr>
        <p:txBody>
          <a:bodyPr/>
          <a:lstStyle/>
          <a:p>
            <a:pPr marL="0" indent="0">
              <a:buNone/>
            </a:pPr>
            <a:r>
              <a:rPr lang="de-DE" sz="700" dirty="0"/>
              <a:t>%-</a:t>
            </a:r>
            <a:r>
              <a:rPr lang="de-DE" sz="700" dirty="0" smtClean="0"/>
              <a:t>Werte, n=1000</a:t>
            </a:r>
          </a:p>
          <a:p>
            <a:pPr marL="0" indent="0">
              <a:buNone/>
            </a:pPr>
            <a:r>
              <a:rPr lang="de-DE" sz="700" dirty="0"/>
              <a:t>3. Wie zufrieden waren/sind Sie während der Corona-Krise mit der Größe Ihrer Immobilie?</a:t>
            </a:r>
            <a:endParaRPr lang="de-AT" sz="700" dirty="0"/>
          </a:p>
          <a:p>
            <a:pPr marL="0" indent="0">
              <a:buNone/>
            </a:pPr>
            <a:endParaRPr lang="de-DE" sz="1000" dirty="0" smtClean="0"/>
          </a:p>
          <a:p>
            <a:endParaRPr lang="de-DE" sz="1000" dirty="0" smtClean="0"/>
          </a:p>
          <a:p>
            <a:endParaRPr lang="de-AT" sz="1000" dirty="0"/>
          </a:p>
        </p:txBody>
      </p:sp>
      <p:sp>
        <p:nvSpPr>
          <p:cNvPr id="4" name="Textplatzhalter 3"/>
          <p:cNvSpPr>
            <a:spLocks noGrp="1"/>
          </p:cNvSpPr>
          <p:nvPr>
            <p:ph type="body" sz="quarter" idx="4294967295"/>
          </p:nvPr>
        </p:nvSpPr>
        <p:spPr>
          <a:xfrm>
            <a:off x="207157" y="2052836"/>
            <a:ext cx="1988579" cy="4551362"/>
          </a:xfrm>
        </p:spPr>
        <p:txBody>
          <a:bodyPr/>
          <a:lstStyle/>
          <a:p>
            <a:r>
              <a:rPr lang="de-DE" sz="1100" dirty="0"/>
              <a:t>Die Österreicher sind mit der Größe ihres Wohnraumes in der Corona-Krise mehrheitlich zufrieden, 12% zeigen sich sogar zufriedener als vor der Corona-Krise.</a:t>
            </a:r>
          </a:p>
          <a:p>
            <a:r>
              <a:rPr lang="de-DE" sz="1100" dirty="0"/>
              <a:t>Nur 8% der Befragten sind weniger zufrieden als vorher. Nach Geschlecht zeigt sich dabei kein Unterschied.</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r>
              <a:rPr lang="de-AT" dirty="0" smtClean="0"/>
              <a:t>  </a:t>
            </a:r>
            <a:fld id="{B4584EA9-C14D-914E-A8E0-EF5603E74658}" type="slidenum">
              <a:rPr lang="de-AT" smtClean="0"/>
              <a:pPr>
                <a:defRPr/>
              </a:pPr>
              <a:t>31</a:t>
            </a:fld>
            <a:endParaRPr lang="de-AT" dirty="0"/>
          </a:p>
        </p:txBody>
      </p:sp>
    </p:spTree>
    <p:extLst>
      <p:ext uri="{BB962C8B-B14F-4D97-AF65-F5344CB8AC3E}">
        <p14:creationId xmlns:p14="http://schemas.microsoft.com/office/powerpoint/2010/main" val="36609899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Inhaltsplatzhalter 10"/>
          <p:cNvGraphicFramePr>
            <a:graphicFrameLocks/>
          </p:cNvGraphicFramePr>
          <p:nvPr>
            <p:extLst>
              <p:ext uri="{D42A27DB-BD31-4B8C-83A1-F6EECF244321}">
                <p14:modId xmlns:p14="http://schemas.microsoft.com/office/powerpoint/2010/main" val="4159893148"/>
              </p:ext>
            </p:extLst>
          </p:nvPr>
        </p:nvGraphicFramePr>
        <p:xfrm>
          <a:off x="2377641" y="1990451"/>
          <a:ext cx="6120680" cy="3048394"/>
        </p:xfrm>
        <a:graphic>
          <a:graphicData uri="http://schemas.openxmlformats.org/drawingml/2006/chart">
            <c:chart xmlns:c="http://schemas.openxmlformats.org/drawingml/2006/chart" xmlns:r="http://schemas.openxmlformats.org/officeDocument/2006/relationships" r:id="rId3"/>
          </a:graphicData>
        </a:graphic>
      </p:graphicFrame>
      <p:sp>
        <p:nvSpPr>
          <p:cNvPr id="9" name="Titel 8"/>
          <p:cNvSpPr>
            <a:spLocks noGrp="1"/>
          </p:cNvSpPr>
          <p:nvPr>
            <p:ph type="title"/>
          </p:nvPr>
        </p:nvSpPr>
        <p:spPr/>
        <p:txBody>
          <a:bodyPr/>
          <a:lstStyle/>
          <a:p>
            <a:r>
              <a:rPr lang="de-DE" b="1" dirty="0" smtClean="0"/>
              <a:t>Zufriedenheit mit der Wohnungsgröße in der Corona Krise</a:t>
            </a:r>
            <a:endParaRPr lang="de-DE" b="1" dirty="0"/>
          </a:p>
        </p:txBody>
      </p:sp>
      <p:sp>
        <p:nvSpPr>
          <p:cNvPr id="2" name="Textplatzhalter 1"/>
          <p:cNvSpPr>
            <a:spLocks noGrp="1"/>
          </p:cNvSpPr>
          <p:nvPr>
            <p:ph type="body" sz="quarter" idx="4294967295"/>
          </p:nvPr>
        </p:nvSpPr>
        <p:spPr>
          <a:xfrm>
            <a:off x="3635896" y="4914900"/>
            <a:ext cx="5508104" cy="228600"/>
          </a:xfrm>
        </p:spPr>
        <p:txBody>
          <a:bodyPr/>
          <a:lstStyle/>
          <a:p>
            <a:pPr marL="0" lvl="0" indent="0">
              <a:buNone/>
            </a:pPr>
            <a:endParaRPr lang="de-AT" sz="1000" dirty="0"/>
          </a:p>
        </p:txBody>
      </p:sp>
      <p:sp>
        <p:nvSpPr>
          <p:cNvPr id="3" name="Textplatzhalter 2"/>
          <p:cNvSpPr>
            <a:spLocks noGrp="1"/>
          </p:cNvSpPr>
          <p:nvPr>
            <p:ph type="body" sz="quarter" idx="4294967295"/>
          </p:nvPr>
        </p:nvSpPr>
        <p:spPr>
          <a:xfrm>
            <a:off x="207157" y="4659982"/>
            <a:ext cx="2170484" cy="346993"/>
          </a:xfrm>
        </p:spPr>
        <p:txBody>
          <a:bodyPr/>
          <a:lstStyle/>
          <a:p>
            <a:pPr marL="0" indent="0">
              <a:buNone/>
            </a:pPr>
            <a:r>
              <a:rPr lang="de-DE" sz="700" dirty="0"/>
              <a:t>%-</a:t>
            </a:r>
            <a:r>
              <a:rPr lang="de-DE" sz="700" dirty="0" smtClean="0"/>
              <a:t>Werte, n=1000</a:t>
            </a:r>
          </a:p>
          <a:p>
            <a:pPr marL="0" indent="0">
              <a:buNone/>
            </a:pPr>
            <a:r>
              <a:rPr lang="de-DE" sz="700" dirty="0"/>
              <a:t>3. Wie zufrieden waren/sind Sie während der Corona-Krise mit der Größe Ihrer Immobilie?</a:t>
            </a:r>
            <a:endParaRPr lang="de-AT" sz="700" dirty="0"/>
          </a:p>
          <a:p>
            <a:pPr marL="0" indent="0">
              <a:buNone/>
            </a:pPr>
            <a:endParaRPr lang="de-DE" sz="1000" dirty="0" smtClean="0"/>
          </a:p>
          <a:p>
            <a:endParaRPr lang="de-DE" sz="1000" dirty="0" smtClean="0"/>
          </a:p>
          <a:p>
            <a:endParaRPr lang="de-AT" sz="1000" dirty="0"/>
          </a:p>
        </p:txBody>
      </p:sp>
      <p:sp>
        <p:nvSpPr>
          <p:cNvPr id="4" name="Textplatzhalter 3"/>
          <p:cNvSpPr>
            <a:spLocks noGrp="1"/>
          </p:cNvSpPr>
          <p:nvPr>
            <p:ph type="body" sz="quarter" idx="4294967295"/>
          </p:nvPr>
        </p:nvSpPr>
        <p:spPr>
          <a:xfrm>
            <a:off x="207157" y="2052836"/>
            <a:ext cx="1988579" cy="4551362"/>
          </a:xfrm>
        </p:spPr>
        <p:txBody>
          <a:bodyPr/>
          <a:lstStyle/>
          <a:p>
            <a:r>
              <a:rPr lang="de-DE" sz="1100" dirty="0"/>
              <a:t>Die Zufriedenheit verläuft linear zur Wohnungsgröße, je größer, desto zufriedener.</a:t>
            </a:r>
          </a:p>
          <a:p>
            <a:endParaRPr lang="de-DE" sz="1100" dirty="0"/>
          </a:p>
          <a:p>
            <a:r>
              <a:rPr lang="de-DE" sz="1100" dirty="0"/>
              <a:t>20% der Personen, die einen Wohnraum von weniger als  60 m2 bewohnen, sind unzufriedener als vor der Krise.</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r>
              <a:rPr lang="de-AT" dirty="0" smtClean="0"/>
              <a:t>  </a:t>
            </a:r>
            <a:fld id="{B4584EA9-C14D-914E-A8E0-EF5603E74658}" type="slidenum">
              <a:rPr lang="de-AT" smtClean="0"/>
              <a:pPr>
                <a:defRPr/>
              </a:pPr>
              <a:t>32</a:t>
            </a:fld>
            <a:endParaRPr lang="de-AT" dirty="0"/>
          </a:p>
        </p:txBody>
      </p:sp>
    </p:spTree>
    <p:extLst>
      <p:ext uri="{BB962C8B-B14F-4D97-AF65-F5344CB8AC3E}">
        <p14:creationId xmlns:p14="http://schemas.microsoft.com/office/powerpoint/2010/main" val="28172528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 10"/>
          <p:cNvGraphicFramePr>
            <a:graphicFrameLocks noGrp="1"/>
          </p:cNvGraphicFramePr>
          <p:nvPr>
            <p:extLst>
              <p:ext uri="{D42A27DB-BD31-4B8C-83A1-F6EECF244321}">
                <p14:modId xmlns:p14="http://schemas.microsoft.com/office/powerpoint/2010/main" val="3250651595"/>
              </p:ext>
            </p:extLst>
          </p:nvPr>
        </p:nvGraphicFramePr>
        <p:xfrm>
          <a:off x="2375328" y="1993425"/>
          <a:ext cx="5665118" cy="2962996"/>
        </p:xfrm>
        <a:graphic>
          <a:graphicData uri="http://schemas.openxmlformats.org/drawingml/2006/chart">
            <c:chart xmlns:c="http://schemas.openxmlformats.org/drawingml/2006/chart" xmlns:r="http://schemas.openxmlformats.org/officeDocument/2006/relationships" r:id="rId3"/>
          </a:graphicData>
        </a:graphic>
      </p:graphicFrame>
      <p:sp>
        <p:nvSpPr>
          <p:cNvPr id="9" name="Titel 8"/>
          <p:cNvSpPr>
            <a:spLocks noGrp="1"/>
          </p:cNvSpPr>
          <p:nvPr>
            <p:ph type="title"/>
          </p:nvPr>
        </p:nvSpPr>
        <p:spPr/>
        <p:txBody>
          <a:bodyPr/>
          <a:lstStyle/>
          <a:p>
            <a:r>
              <a:rPr lang="de-DE" b="1" dirty="0"/>
              <a:t>Ein Drittel der Unzufriedenen wünscht sich eine neue Immobilie</a:t>
            </a:r>
          </a:p>
        </p:txBody>
      </p:sp>
      <p:sp>
        <p:nvSpPr>
          <p:cNvPr id="2" name="Textplatzhalter 1"/>
          <p:cNvSpPr>
            <a:spLocks noGrp="1"/>
          </p:cNvSpPr>
          <p:nvPr>
            <p:ph type="body" sz="quarter" idx="4294967295"/>
          </p:nvPr>
        </p:nvSpPr>
        <p:spPr>
          <a:xfrm>
            <a:off x="3635896" y="4914900"/>
            <a:ext cx="5508104" cy="228600"/>
          </a:xfrm>
        </p:spPr>
        <p:txBody>
          <a:bodyPr/>
          <a:lstStyle/>
          <a:p>
            <a:pPr marL="0" lvl="0" indent="0">
              <a:buNone/>
            </a:pPr>
            <a:endParaRPr lang="de-AT" sz="1000" dirty="0"/>
          </a:p>
        </p:txBody>
      </p:sp>
      <p:sp>
        <p:nvSpPr>
          <p:cNvPr id="3" name="Textplatzhalter 2"/>
          <p:cNvSpPr>
            <a:spLocks noGrp="1"/>
          </p:cNvSpPr>
          <p:nvPr>
            <p:ph type="body" sz="quarter" idx="4294967295"/>
          </p:nvPr>
        </p:nvSpPr>
        <p:spPr>
          <a:xfrm>
            <a:off x="207157" y="4587974"/>
            <a:ext cx="2170484" cy="346993"/>
          </a:xfrm>
        </p:spPr>
        <p:txBody>
          <a:bodyPr/>
          <a:lstStyle/>
          <a:p>
            <a:pPr marL="0" indent="0">
              <a:buNone/>
            </a:pPr>
            <a:r>
              <a:rPr lang="de-DE" sz="700" dirty="0" smtClean="0"/>
              <a:t>%-</a:t>
            </a:r>
            <a:r>
              <a:rPr lang="de-DE" sz="700" dirty="0"/>
              <a:t>Werte, Basis: n=85, sind mit der Größe Ihrer Immobilie </a:t>
            </a:r>
            <a:r>
              <a:rPr lang="de-DE" sz="700" dirty="0" smtClean="0"/>
              <a:t>unzufrieden</a:t>
            </a:r>
          </a:p>
          <a:p>
            <a:pPr marL="0" indent="0">
              <a:buNone/>
            </a:pPr>
            <a:r>
              <a:rPr lang="de-DE" sz="700" dirty="0"/>
              <a:t>4. Wie sehr treffen die folgenden Aussagen auf Sie persönlich zu?</a:t>
            </a:r>
          </a:p>
          <a:p>
            <a:pPr marL="0" indent="0">
              <a:buNone/>
            </a:pPr>
            <a:endParaRPr lang="de-DE" sz="700" dirty="0"/>
          </a:p>
          <a:p>
            <a:pPr marL="0" indent="0">
              <a:buNone/>
            </a:pPr>
            <a:endParaRPr lang="de-DE" sz="1000" dirty="0" smtClean="0"/>
          </a:p>
          <a:p>
            <a:endParaRPr lang="de-DE" sz="1000" dirty="0" smtClean="0"/>
          </a:p>
          <a:p>
            <a:endParaRPr lang="de-AT" sz="1000" dirty="0"/>
          </a:p>
        </p:txBody>
      </p:sp>
      <p:sp>
        <p:nvSpPr>
          <p:cNvPr id="4" name="Textplatzhalter 3"/>
          <p:cNvSpPr>
            <a:spLocks noGrp="1"/>
          </p:cNvSpPr>
          <p:nvPr>
            <p:ph type="body" sz="quarter" idx="4294967295"/>
          </p:nvPr>
        </p:nvSpPr>
        <p:spPr>
          <a:xfrm>
            <a:off x="207157" y="2052836"/>
            <a:ext cx="1988579" cy="2031082"/>
          </a:xfrm>
        </p:spPr>
        <p:txBody>
          <a:bodyPr/>
          <a:lstStyle/>
          <a:p>
            <a:r>
              <a:rPr lang="de-DE" sz="1100" dirty="0"/>
              <a:t>Die Unzufriedenen klagten über zu wenig Platz und gaben an, dass „ihnen die Decke auf den Kopf fällt“.</a:t>
            </a:r>
          </a:p>
        </p:txBody>
      </p:sp>
      <p:sp>
        <p:nvSpPr>
          <p:cNvPr id="6" name="Foliennummernplatzhalter 5"/>
          <p:cNvSpPr>
            <a:spLocks noGrp="1"/>
          </p:cNvSpPr>
          <p:nvPr>
            <p:ph type="sldNum" sz="quarter" idx="4294967295"/>
          </p:nvPr>
        </p:nvSpPr>
        <p:spPr>
          <a:xfrm>
            <a:off x="8693150" y="4852988"/>
            <a:ext cx="450850" cy="153987"/>
          </a:xfrm>
        </p:spPr>
        <p:txBody>
          <a:bodyPr/>
          <a:lstStyle/>
          <a:p>
            <a:pPr>
              <a:defRPr/>
            </a:pPr>
            <a:fld id="{B4584EA9-C14D-914E-A8E0-EF5603E74658}" type="slidenum">
              <a:rPr lang="de-AT" smtClean="0"/>
              <a:pPr>
                <a:defRPr/>
              </a:pPr>
              <a:t>33</a:t>
            </a:fld>
            <a:endParaRPr lang="de-AT" dirty="0"/>
          </a:p>
        </p:txBody>
      </p:sp>
      <p:cxnSp>
        <p:nvCxnSpPr>
          <p:cNvPr id="12" name="Gerader Verbinder 11"/>
          <p:cNvCxnSpPr/>
          <p:nvPr/>
        </p:nvCxnSpPr>
        <p:spPr>
          <a:xfrm>
            <a:off x="2375328" y="3219822"/>
            <a:ext cx="5544616" cy="0"/>
          </a:xfrm>
          <a:prstGeom prst="line">
            <a:avLst/>
          </a:prstGeom>
          <a:ln w="25400">
            <a:solidFill>
              <a:schemeClr val="bg1">
                <a:lumMod val="85000"/>
              </a:schemeClr>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745597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allup">
    <a:dk1>
      <a:sysClr val="windowText" lastClr="000000"/>
    </a:dk1>
    <a:lt1>
      <a:srgbClr val="FFFFFF"/>
    </a:lt1>
    <a:dk2>
      <a:srgbClr val="007FA1"/>
    </a:dk2>
    <a:lt2>
      <a:srgbClr val="BFBFBF"/>
    </a:lt2>
    <a:accent1>
      <a:srgbClr val="007FA0"/>
    </a:accent1>
    <a:accent2>
      <a:srgbClr val="FF7319"/>
    </a:accent2>
    <a:accent3>
      <a:srgbClr val="9BBB59"/>
    </a:accent3>
    <a:accent4>
      <a:srgbClr val="71ACC1"/>
    </a:accent4>
    <a:accent5>
      <a:srgbClr val="BDDBE1"/>
    </a:accent5>
    <a:accent6>
      <a:srgbClr val="BFBFBF"/>
    </a:accent6>
    <a:hlink>
      <a:srgbClr val="007FA0"/>
    </a:hlink>
    <a:folHlink>
      <a:srgbClr val="0059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Gallup">
    <a:dk1>
      <a:sysClr val="windowText" lastClr="000000"/>
    </a:dk1>
    <a:lt1>
      <a:srgbClr val="FFFFFF"/>
    </a:lt1>
    <a:dk2>
      <a:srgbClr val="007FA1"/>
    </a:dk2>
    <a:lt2>
      <a:srgbClr val="BFBFBF"/>
    </a:lt2>
    <a:accent1>
      <a:srgbClr val="007FA0"/>
    </a:accent1>
    <a:accent2>
      <a:srgbClr val="FF7319"/>
    </a:accent2>
    <a:accent3>
      <a:srgbClr val="9BBB59"/>
    </a:accent3>
    <a:accent4>
      <a:srgbClr val="71ACC1"/>
    </a:accent4>
    <a:accent5>
      <a:srgbClr val="BDDBE1"/>
    </a:accent5>
    <a:accent6>
      <a:srgbClr val="BFBFBF"/>
    </a:accent6>
    <a:hlink>
      <a:srgbClr val="007FA0"/>
    </a:hlink>
    <a:folHlink>
      <a:srgbClr val="0059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Gallup">
    <a:dk1>
      <a:sysClr val="windowText" lastClr="000000"/>
    </a:dk1>
    <a:lt1>
      <a:srgbClr val="FFFFFF"/>
    </a:lt1>
    <a:dk2>
      <a:srgbClr val="007FA1"/>
    </a:dk2>
    <a:lt2>
      <a:srgbClr val="BFBFBF"/>
    </a:lt2>
    <a:accent1>
      <a:srgbClr val="007FA0"/>
    </a:accent1>
    <a:accent2>
      <a:srgbClr val="FF7319"/>
    </a:accent2>
    <a:accent3>
      <a:srgbClr val="9BBB59"/>
    </a:accent3>
    <a:accent4>
      <a:srgbClr val="71ACC1"/>
    </a:accent4>
    <a:accent5>
      <a:srgbClr val="BDDBE1"/>
    </a:accent5>
    <a:accent6>
      <a:srgbClr val="BFBFBF"/>
    </a:accent6>
    <a:hlink>
      <a:srgbClr val="007FA0"/>
    </a:hlink>
    <a:folHlink>
      <a:srgbClr val="0059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Gallup">
    <a:dk1>
      <a:sysClr val="windowText" lastClr="000000"/>
    </a:dk1>
    <a:lt1>
      <a:srgbClr val="FFFFFF"/>
    </a:lt1>
    <a:dk2>
      <a:srgbClr val="007FA1"/>
    </a:dk2>
    <a:lt2>
      <a:srgbClr val="BFBFBF"/>
    </a:lt2>
    <a:accent1>
      <a:srgbClr val="007FA0"/>
    </a:accent1>
    <a:accent2>
      <a:srgbClr val="FF7319"/>
    </a:accent2>
    <a:accent3>
      <a:srgbClr val="9BBB59"/>
    </a:accent3>
    <a:accent4>
      <a:srgbClr val="71ACC1"/>
    </a:accent4>
    <a:accent5>
      <a:srgbClr val="BDDBE1"/>
    </a:accent5>
    <a:accent6>
      <a:srgbClr val="BFBFBF"/>
    </a:accent6>
    <a:hlink>
      <a:srgbClr val="007FA0"/>
    </a:hlink>
    <a:folHlink>
      <a:srgbClr val="0059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Gallup">
    <a:dk1>
      <a:sysClr val="windowText" lastClr="000000"/>
    </a:dk1>
    <a:lt1>
      <a:srgbClr val="FFFFFF"/>
    </a:lt1>
    <a:dk2>
      <a:srgbClr val="007FA1"/>
    </a:dk2>
    <a:lt2>
      <a:srgbClr val="BFBFBF"/>
    </a:lt2>
    <a:accent1>
      <a:srgbClr val="007FA0"/>
    </a:accent1>
    <a:accent2>
      <a:srgbClr val="FF7319"/>
    </a:accent2>
    <a:accent3>
      <a:srgbClr val="9BBB59"/>
    </a:accent3>
    <a:accent4>
      <a:srgbClr val="71ACC1"/>
    </a:accent4>
    <a:accent5>
      <a:srgbClr val="BDDBE1"/>
    </a:accent5>
    <a:accent6>
      <a:srgbClr val="BFBFBF"/>
    </a:accent6>
    <a:hlink>
      <a:srgbClr val="007FA0"/>
    </a:hlink>
    <a:folHlink>
      <a:srgbClr val="0059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Gallup">
    <a:dk1>
      <a:sysClr val="windowText" lastClr="000000"/>
    </a:dk1>
    <a:lt1>
      <a:srgbClr val="FFFFFF"/>
    </a:lt1>
    <a:dk2>
      <a:srgbClr val="007FA1"/>
    </a:dk2>
    <a:lt2>
      <a:srgbClr val="BFBFBF"/>
    </a:lt2>
    <a:accent1>
      <a:srgbClr val="007FA0"/>
    </a:accent1>
    <a:accent2>
      <a:srgbClr val="FF7319"/>
    </a:accent2>
    <a:accent3>
      <a:srgbClr val="9BBB59"/>
    </a:accent3>
    <a:accent4>
      <a:srgbClr val="71ACC1"/>
    </a:accent4>
    <a:accent5>
      <a:srgbClr val="BDDBE1"/>
    </a:accent5>
    <a:accent6>
      <a:srgbClr val="BFBFBF"/>
    </a:accent6>
    <a:hlink>
      <a:srgbClr val="007FA0"/>
    </a:hlink>
    <a:folHlink>
      <a:srgbClr val="0059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Gallup">
    <a:dk1>
      <a:sysClr val="windowText" lastClr="000000"/>
    </a:dk1>
    <a:lt1>
      <a:srgbClr val="FFFFFF"/>
    </a:lt1>
    <a:dk2>
      <a:srgbClr val="007FA1"/>
    </a:dk2>
    <a:lt2>
      <a:srgbClr val="BFBFBF"/>
    </a:lt2>
    <a:accent1>
      <a:srgbClr val="007FA0"/>
    </a:accent1>
    <a:accent2>
      <a:srgbClr val="FF7319"/>
    </a:accent2>
    <a:accent3>
      <a:srgbClr val="9BBB59"/>
    </a:accent3>
    <a:accent4>
      <a:srgbClr val="71ACC1"/>
    </a:accent4>
    <a:accent5>
      <a:srgbClr val="BDDBE1"/>
    </a:accent5>
    <a:accent6>
      <a:srgbClr val="BFBFBF"/>
    </a:accent6>
    <a:hlink>
      <a:srgbClr val="007FA0"/>
    </a:hlink>
    <a:folHlink>
      <a:srgbClr val="0059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2392</Words>
  <Application>Microsoft Office PowerPoint</Application>
  <PresentationFormat>Bildschirmpräsentation (16:9)</PresentationFormat>
  <Paragraphs>414</Paragraphs>
  <Slides>33</Slides>
  <Notes>16</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33</vt:i4>
      </vt:variant>
    </vt:vector>
  </HeadingPairs>
  <TitlesOfParts>
    <vt:vector size="41" baseType="lpstr">
      <vt:lpstr>ＭＳ Ｐゴシック</vt:lpstr>
      <vt:lpstr>Arial</vt:lpstr>
      <vt:lpstr>Consolas</vt:lpstr>
      <vt:lpstr>Times New Roman</vt:lpstr>
      <vt:lpstr>Verdana</vt:lpstr>
      <vt:lpstr>Wingdings</vt:lpstr>
      <vt:lpstr>Standarddesign</vt:lpstr>
      <vt:lpstr>Diagramm</vt:lpstr>
      <vt:lpstr>Der ideale Immobilienmakler: Wunsch &amp; Wirklichkeit Eine quantitative Studie  24. August 2020</vt:lpstr>
      <vt:lpstr>Untersuchungsdesign</vt:lpstr>
      <vt:lpstr>Struktur der Befragten</vt:lpstr>
      <vt:lpstr>Wohnzufriedenheit  Die Wohnzufriedenheit in Österreich ist sehr hoch: Nur 18% vergeben dafür weniger bis nicht zufriedenstellende Werte, häufiger junge Menschen bis 30 Jahre. Je älter desto größer auch die Zufriedenheit.  Die Zufriedenheit ist in ländlichen Gemeinden größer als im städtischen Gebiet.   Eigentümer weisen eine deutlich höhere Zufriedenheit auf als Mieter. </vt:lpstr>
      <vt:lpstr>Zufriedenheit mit der Wohnsituation</vt:lpstr>
      <vt:lpstr>Zufriedenheit mit der Wohnsituation</vt:lpstr>
      <vt:lpstr>Corona-Krise macht ländliche Lagen attraktiver</vt:lpstr>
      <vt:lpstr>Landleben ist für einige Städter eine Option</vt:lpstr>
      <vt:lpstr>Geplante Übersiedlung  Eine Übersiedlung ist von jedem/r vierten Befragten für die nächsten Jahre geplant; je jünger die Befragten, desto häufiger bestehen diesbezügliche Pläne.  Frauen planen häufiger Übersiedlungen als Männer.  In ländlichen Regionen sind Übersiedlungswünsche – entsprechend der höheren Wohnzufriedenheit – schwächer ausgeprägt als in städtischen Gebieten.  Besonders starke Wünsche nach Tapetenwechsel haben Mieter in privaten Rechtsverhältnissen.   Erwartungsgemäß ist natürlich niedrige Wohnzufriedenheit eine starke Triebfeder.  </vt:lpstr>
      <vt:lpstr>Geplante Übersiedlung</vt:lpstr>
      <vt:lpstr>Geplante Übersiedlung</vt:lpstr>
      <vt:lpstr>Motive für eine geplante Übersiedlung</vt:lpstr>
      <vt:lpstr>Geplanter Verkauf/Vermietung  10% der 20- bis 65-jährigen Befragten wollen in den nächsten Jahren eine Immobilie verkaufen oder vermieten.  Das Motiv dafür ist zumeist die Vermietung einer Anlageimmobilie, gefolgt von Geldbedarf und zu geringer Größe.  </vt:lpstr>
      <vt:lpstr>Geplante/r Verkauf bzw. Vermietung einer Immobilie</vt:lpstr>
      <vt:lpstr>Art des Objekts bei Verkauf / Vermietung einer Immobilie</vt:lpstr>
      <vt:lpstr>Motive für Verkauf / Vermietung einer Immobilie</vt:lpstr>
      <vt:lpstr>PowerPoint-Präsentation</vt:lpstr>
      <vt:lpstr>Mit Maklerhilfe wird zumeist gesucht</vt:lpstr>
      <vt:lpstr>Erwartungen an den idealen Makler</vt:lpstr>
      <vt:lpstr>Anforderungsprofil bei Immobiliensuche 1</vt:lpstr>
      <vt:lpstr>Anforderungsprofil bei Immobiliensuche 2</vt:lpstr>
      <vt:lpstr>Anforderungsprofil bei Verkauf/Vermietung 1</vt:lpstr>
      <vt:lpstr>Anforderungsprofil bei Verkauf/Vermietung 2</vt:lpstr>
      <vt:lpstr>Der ideale Makler: Abgebende vs. Suchende</vt:lpstr>
      <vt:lpstr>Fazit: Sicherheit &amp; Fairness sind gefragt </vt:lpstr>
      <vt:lpstr>Die Lösung des Dilemmas:  Die Raiffeisen Immobilien Leistungsgarantie  </vt:lpstr>
      <vt:lpstr>Der ideale Immobilienmakler: Wunsch &amp; Wirklichkeit Eine quantitative Studie  24. August 2020</vt:lpstr>
      <vt:lpstr>Backup</vt:lpstr>
      <vt:lpstr>Corona und der Immobilienmarkt</vt:lpstr>
      <vt:lpstr>Wohnungsgröße &amp; Corona  Während der Corona-Krise zeigt sich die Mehrheit der Bevölkerung mit der Größe ihres Wohnraumes zufrieden, 8% sind unzufriedener geworden.   Die Zufriedenheit hängt erwartungsgemäß eng von der Anzahl der zur für Verfügung stehenden Quadratmeter ab: Hat man nur bis zu 60m2 Wohnfläche, beträgt die Unzufriedenheit 20%, bei 61-90 m2 immerhin noch 12%.  Hier entsteht also die Motivlage für ein zukünftiges Wohnen auf größerer Fläche – natürlich sofern Leistbarkeit gegeben ist. </vt:lpstr>
      <vt:lpstr>Zufriedenheit mit der Wohnungsgröße in der Corona Krise</vt:lpstr>
      <vt:lpstr>Zufriedenheit mit der Wohnungsgröße in der Corona Krise</vt:lpstr>
      <vt:lpstr>Ein Drittel der Unzufriedenen wünscht sich eine neue Immobilie</vt:lpstr>
    </vt:vector>
  </TitlesOfParts>
  <Company>RIV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LEHNER, Elisabeth</dc:creator>
  <cp:lastModifiedBy>ako</cp:lastModifiedBy>
  <cp:revision>157</cp:revision>
  <cp:lastPrinted>2020-08-17T06:35:18Z</cp:lastPrinted>
  <dcterms:created xsi:type="dcterms:W3CDTF">2010-12-13T14:02:25Z</dcterms:created>
  <dcterms:modified xsi:type="dcterms:W3CDTF">2020-08-20T07:51:07Z</dcterms:modified>
</cp:coreProperties>
</file>